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2" r:id="rId2"/>
  </p:sldMasterIdLst>
  <p:notesMasterIdLst>
    <p:notesMasterId r:id="rId29"/>
  </p:notesMasterIdLst>
  <p:sldIdLst>
    <p:sldId id="256" r:id="rId3"/>
    <p:sldId id="257" r:id="rId4"/>
    <p:sldId id="258" r:id="rId5"/>
    <p:sldId id="259" r:id="rId6"/>
    <p:sldId id="260" r:id="rId7"/>
    <p:sldId id="261" r:id="rId8"/>
    <p:sldId id="262" r:id="rId9"/>
    <p:sldId id="263" r:id="rId10"/>
    <p:sldId id="297" r:id="rId11"/>
    <p:sldId id="295" r:id="rId12"/>
    <p:sldId id="296" r:id="rId13"/>
    <p:sldId id="276" r:id="rId14"/>
    <p:sldId id="291" r:id="rId15"/>
    <p:sldId id="292" r:id="rId16"/>
    <p:sldId id="293" r:id="rId17"/>
    <p:sldId id="294" r:id="rId18"/>
    <p:sldId id="298" r:id="rId19"/>
    <p:sldId id="280" r:id="rId20"/>
    <p:sldId id="281" r:id="rId21"/>
    <p:sldId id="282" r:id="rId22"/>
    <p:sldId id="283" r:id="rId23"/>
    <p:sldId id="284" r:id="rId24"/>
    <p:sldId id="285" r:id="rId25"/>
    <p:sldId id="286" r:id="rId26"/>
    <p:sldId id="288" r:id="rId27"/>
    <p:sldId id="289" r:id="rId28"/>
  </p:sldIdLst>
  <p:sldSz cx="9144000" cy="6858000" type="screen4x3"/>
  <p:notesSz cx="9388475" cy="7102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2" roundtripDataSignature="AMtx7mi8V/sURX0ou12vgACW2EM2CJdDH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A3DCE9EF-8257-42B1-BD2F-43FBACF78E9F}">
  <a:tblStyle styleId="{A3DCE9EF-8257-42B1-BD2F-43FBACF78E9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b="off" i="off"/>
      <a:tcStyle>
        <a:tcBdr/>
        <a:fill>
          <a:solidFill>
            <a:srgbClr val="CFD7E7"/>
          </a:solidFill>
        </a:fill>
      </a:tcStyle>
    </a:band1H>
    <a:band2H>
      <a:tcTxStyle b="off" i="off"/>
      <a:tcStyle>
        <a:tcBdr/>
      </a:tcStyle>
    </a:band2H>
    <a:band1V>
      <a:tcTxStyle b="off" i="off"/>
      <a:tcStyle>
        <a:tcBdr/>
        <a:fill>
          <a:solidFill>
            <a:srgbClr val="CFD7E7"/>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115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42" Type="http://customschemas.google.com/relationships/presentationmetadata" Target="meta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 y="0"/>
            <a:ext cx="4068339" cy="355124"/>
          </a:xfrm>
          <a:prstGeom prst="rect">
            <a:avLst/>
          </a:prstGeom>
          <a:noFill/>
          <a:ln>
            <a:noFill/>
          </a:ln>
        </p:spPr>
        <p:txBody>
          <a:bodyPr spcFirstLastPara="1" wrap="square" lIns="94217" tIns="47096" rIns="94217" bIns="47096"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317967" y="0"/>
            <a:ext cx="4068339" cy="355124"/>
          </a:xfrm>
          <a:prstGeom prst="rect">
            <a:avLst/>
          </a:prstGeom>
          <a:noFill/>
          <a:ln>
            <a:noFill/>
          </a:ln>
        </p:spPr>
        <p:txBody>
          <a:bodyPr spcFirstLastPara="1" wrap="square" lIns="94217" tIns="47096" rIns="94217" bIns="47096"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4" y="6746119"/>
            <a:ext cx="4068339" cy="355124"/>
          </a:xfrm>
          <a:prstGeom prst="rect">
            <a:avLst/>
          </a:prstGeom>
          <a:noFill/>
          <a:ln>
            <a:noFill/>
          </a:ln>
        </p:spPr>
        <p:txBody>
          <a:bodyPr spcFirstLastPara="1" wrap="square" lIns="94217" tIns="47096" rIns="94217" bIns="47096"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317967" y="6746119"/>
            <a:ext cx="4068339" cy="355124"/>
          </a:xfrm>
          <a:prstGeom prst="rect">
            <a:avLst/>
          </a:prstGeom>
          <a:noFill/>
          <a:ln>
            <a:noFill/>
          </a:ln>
        </p:spPr>
        <p:txBody>
          <a:bodyPr spcFirstLastPara="1" wrap="square" lIns="94217" tIns="47096" rIns="94217" bIns="47096" anchor="b" anchorCtr="0">
            <a:noAutofit/>
          </a:bodyPr>
          <a:lstStyle/>
          <a:p>
            <a:pPr algn="r">
              <a:buSzPts val="1200"/>
            </a:pPr>
            <a:fld id="{00000000-1234-1234-1234-123412341234}" type="slidenum">
              <a:rPr lang="en-US" sz="1200" smtClean="0">
                <a:solidFill>
                  <a:schemeClr val="dk1"/>
                </a:solidFill>
                <a:latin typeface="Calibri"/>
                <a:ea typeface="Calibri"/>
                <a:cs typeface="Calibri"/>
                <a:sym typeface="Calibri"/>
              </a:rPr>
              <a:pPr algn="r">
                <a:buSzPts val="1200"/>
              </a:pP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144" name="Google Shape;144;p1: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9: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9" name="Google Shape;309;p9: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310" name="Google Shape;310;p9:notes"/>
          <p:cNvSpPr txBox="1">
            <a:spLocks noGrp="1"/>
          </p:cNvSpPr>
          <p:nvPr>
            <p:ph type="sldNum" idx="12"/>
          </p:nvPr>
        </p:nvSpPr>
        <p:spPr>
          <a:xfrm>
            <a:off x="5317967" y="6746119"/>
            <a:ext cx="4068339" cy="355124"/>
          </a:xfrm>
          <a:prstGeom prst="rect">
            <a:avLst/>
          </a:prstGeom>
          <a:noFill/>
          <a:ln>
            <a:noFill/>
          </a:ln>
        </p:spPr>
        <p:txBody>
          <a:bodyPr spcFirstLastPara="1" wrap="square" lIns="94217" tIns="47096" rIns="94217" bIns="47096" anchor="b" anchorCtr="0">
            <a:noAutofit/>
          </a:bodyPr>
          <a:lstStyle/>
          <a:p>
            <a:pPr algn="r">
              <a:buSzPts val="1400"/>
            </a:pPr>
            <a:fld id="{00000000-1234-1234-1234-123412341234}" type="slidenum">
              <a:rPr lang="en-US"/>
              <a:pPr algn="r">
                <a:buSzPts val="1400"/>
              </a:pPr>
              <a:t>18</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6: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317" name="Google Shape;317;p6: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11: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4" name="Google Shape;324;p11: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325" name="Google Shape;325;p11:notes"/>
          <p:cNvSpPr txBox="1">
            <a:spLocks noGrp="1"/>
          </p:cNvSpPr>
          <p:nvPr>
            <p:ph type="sldNum" idx="12"/>
          </p:nvPr>
        </p:nvSpPr>
        <p:spPr>
          <a:xfrm>
            <a:off x="5317967" y="6746119"/>
            <a:ext cx="4068339" cy="355124"/>
          </a:xfrm>
          <a:prstGeom prst="rect">
            <a:avLst/>
          </a:prstGeom>
          <a:noFill/>
          <a:ln>
            <a:noFill/>
          </a:ln>
        </p:spPr>
        <p:txBody>
          <a:bodyPr spcFirstLastPara="1" wrap="square" lIns="94217" tIns="47096" rIns="94217" bIns="47096" anchor="b" anchorCtr="0">
            <a:noAutofit/>
          </a:bodyPr>
          <a:lstStyle/>
          <a:p>
            <a:pPr algn="r">
              <a:buSzPts val="1400"/>
            </a:pPr>
            <a:fld id="{00000000-1234-1234-1234-123412341234}" type="slidenum">
              <a:rPr lang="en-US"/>
              <a:pPr algn="r">
                <a:buSzPts val="1400"/>
              </a:pPr>
              <a:t>20</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13a1f935070_1_0: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2" name="Google Shape;332;g13a1f935070_1_0:notes"/>
          <p:cNvSpPr txBox="1">
            <a:spLocks noGrp="1"/>
          </p:cNvSpPr>
          <p:nvPr>
            <p:ph type="body" idx="1"/>
          </p:nvPr>
        </p:nvSpPr>
        <p:spPr>
          <a:xfrm>
            <a:off x="938849" y="3373676"/>
            <a:ext cx="7510922" cy="3196235"/>
          </a:xfrm>
          <a:prstGeom prst="rect">
            <a:avLst/>
          </a:prstGeom>
          <a:noFill/>
          <a:ln>
            <a:noFill/>
          </a:ln>
        </p:spPr>
        <p:txBody>
          <a:bodyPr spcFirstLastPara="1" wrap="square" lIns="94217" tIns="47096" rIns="94217" bIns="47096" anchor="t" anchorCtr="0">
            <a:noAutofit/>
          </a:bodyPr>
          <a:lstStyle/>
          <a:p>
            <a:pPr marL="0" indent="0"/>
            <a:endParaRPr/>
          </a:p>
        </p:txBody>
      </p:sp>
      <p:sp>
        <p:nvSpPr>
          <p:cNvPr id="333" name="Google Shape;333;g13a1f935070_1_0:notes"/>
          <p:cNvSpPr txBox="1">
            <a:spLocks noGrp="1"/>
          </p:cNvSpPr>
          <p:nvPr>
            <p:ph type="sldNum" idx="12"/>
          </p:nvPr>
        </p:nvSpPr>
        <p:spPr>
          <a:xfrm>
            <a:off x="5317966" y="6746119"/>
            <a:ext cx="4068340" cy="355002"/>
          </a:xfrm>
          <a:prstGeom prst="rect">
            <a:avLst/>
          </a:prstGeom>
          <a:noFill/>
          <a:ln>
            <a:noFill/>
          </a:ln>
        </p:spPr>
        <p:txBody>
          <a:bodyPr spcFirstLastPara="1" wrap="square" lIns="94217" tIns="47096" rIns="94217" bIns="47096" anchor="b" anchorCtr="0">
            <a:noAutofit/>
          </a:bodyPr>
          <a:lstStyle/>
          <a:p>
            <a:pPr algn="r">
              <a:buSzPts val="1400"/>
            </a:pPr>
            <a:fld id="{00000000-1234-1234-1234-123412341234}" type="slidenum">
              <a:rPr lang="en-US"/>
              <a:pPr algn="r">
                <a:buSzPts val="1400"/>
              </a:pPr>
              <a:t>21</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10: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0" name="Google Shape;340;p10: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341" name="Google Shape;341;p10:notes"/>
          <p:cNvSpPr txBox="1">
            <a:spLocks noGrp="1"/>
          </p:cNvSpPr>
          <p:nvPr>
            <p:ph type="sldNum" idx="12"/>
          </p:nvPr>
        </p:nvSpPr>
        <p:spPr>
          <a:xfrm>
            <a:off x="5317967" y="6746119"/>
            <a:ext cx="4068339" cy="355124"/>
          </a:xfrm>
          <a:prstGeom prst="rect">
            <a:avLst/>
          </a:prstGeom>
          <a:noFill/>
          <a:ln>
            <a:noFill/>
          </a:ln>
        </p:spPr>
        <p:txBody>
          <a:bodyPr spcFirstLastPara="1" wrap="square" lIns="94217" tIns="47096" rIns="94217" bIns="47096" anchor="b" anchorCtr="0">
            <a:noAutofit/>
          </a:bodyPr>
          <a:lstStyle/>
          <a:p>
            <a:pPr algn="r">
              <a:buSzPts val="1400"/>
            </a:pPr>
            <a:fld id="{00000000-1234-1234-1234-123412341234}" type="slidenum">
              <a:rPr lang="en-US"/>
              <a:pPr algn="r">
                <a:buSzPts val="1400"/>
              </a:pPr>
              <a:t>22</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12: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8" name="Google Shape;348;p12: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349" name="Google Shape;349;p12:notes"/>
          <p:cNvSpPr txBox="1">
            <a:spLocks noGrp="1"/>
          </p:cNvSpPr>
          <p:nvPr>
            <p:ph type="sldNum" idx="12"/>
          </p:nvPr>
        </p:nvSpPr>
        <p:spPr>
          <a:xfrm>
            <a:off x="5317967" y="6746119"/>
            <a:ext cx="4068339" cy="355124"/>
          </a:xfrm>
          <a:prstGeom prst="rect">
            <a:avLst/>
          </a:prstGeom>
          <a:noFill/>
          <a:ln>
            <a:noFill/>
          </a:ln>
        </p:spPr>
        <p:txBody>
          <a:bodyPr spcFirstLastPara="1" wrap="square" lIns="94217" tIns="47096" rIns="94217" bIns="47096" anchor="b" anchorCtr="0">
            <a:noAutofit/>
          </a:bodyPr>
          <a:lstStyle/>
          <a:p>
            <a:pPr algn="r">
              <a:buSzPts val="1400"/>
            </a:pPr>
            <a:fld id="{00000000-1234-1234-1234-123412341234}" type="slidenum">
              <a:rPr lang="en-US"/>
              <a:pPr algn="r">
                <a:buSzPts val="1400"/>
              </a:pPr>
              <a:t>23</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17: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355" name="Google Shape;355;p17: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4: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369" name="Google Shape;369;p4: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13af6d9c71a_0_0:notes"/>
          <p:cNvSpPr txBox="1">
            <a:spLocks noGrp="1"/>
          </p:cNvSpPr>
          <p:nvPr>
            <p:ph type="body" idx="1"/>
          </p:nvPr>
        </p:nvSpPr>
        <p:spPr>
          <a:xfrm>
            <a:off x="938849" y="3373676"/>
            <a:ext cx="7510922" cy="3196235"/>
          </a:xfrm>
          <a:prstGeom prst="rect">
            <a:avLst/>
          </a:prstGeom>
          <a:noFill/>
          <a:ln>
            <a:noFill/>
          </a:ln>
        </p:spPr>
        <p:txBody>
          <a:bodyPr spcFirstLastPara="1" wrap="square" lIns="94217" tIns="47096" rIns="94217" bIns="47096" anchor="t" anchorCtr="0">
            <a:noAutofit/>
          </a:bodyPr>
          <a:lstStyle/>
          <a:p>
            <a:pPr marL="0" indent="0"/>
            <a:endParaRPr/>
          </a:p>
        </p:txBody>
      </p:sp>
      <p:sp>
        <p:nvSpPr>
          <p:cNvPr id="376" name="Google Shape;376;g13af6d9c71a_0_0: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2: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150" name="Google Shape;150;p2: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7: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158" name="Google Shape;158;p7: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5: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165" name="Google Shape;165;p5: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3: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13: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173" name="Google Shape;173;p13:notes"/>
          <p:cNvSpPr txBox="1">
            <a:spLocks noGrp="1"/>
          </p:cNvSpPr>
          <p:nvPr>
            <p:ph type="sldNum" idx="12"/>
          </p:nvPr>
        </p:nvSpPr>
        <p:spPr>
          <a:xfrm>
            <a:off x="5317967" y="6746119"/>
            <a:ext cx="4068339" cy="355124"/>
          </a:xfrm>
          <a:prstGeom prst="rect">
            <a:avLst/>
          </a:prstGeom>
          <a:noFill/>
          <a:ln>
            <a:noFill/>
          </a:ln>
        </p:spPr>
        <p:txBody>
          <a:bodyPr spcFirstLastPara="1" wrap="square" lIns="94217" tIns="47096" rIns="94217" bIns="47096" anchor="b" anchorCtr="0">
            <a:noAutofit/>
          </a:bodyPr>
          <a:lstStyle/>
          <a:p>
            <a:pPr algn="r">
              <a:buSzPts val="1400"/>
            </a:pPr>
            <a:fld id="{00000000-1234-1234-1234-123412341234}" type="slidenum">
              <a:rPr lang="en-US"/>
              <a:pPr algn="r">
                <a:buSzPts val="1400"/>
              </a:p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4: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180" name="Google Shape;180;p14: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3aefa8bea5_2_6:notes"/>
          <p:cNvSpPr txBox="1">
            <a:spLocks noGrp="1"/>
          </p:cNvSpPr>
          <p:nvPr>
            <p:ph type="body" idx="1"/>
          </p:nvPr>
        </p:nvSpPr>
        <p:spPr>
          <a:xfrm>
            <a:off x="938849" y="3373676"/>
            <a:ext cx="7510922" cy="3196235"/>
          </a:xfrm>
          <a:prstGeom prst="rect">
            <a:avLst/>
          </a:prstGeom>
          <a:noFill/>
          <a:ln>
            <a:noFill/>
          </a:ln>
        </p:spPr>
        <p:txBody>
          <a:bodyPr spcFirstLastPara="1" wrap="square" lIns="94217" tIns="47096" rIns="94217" bIns="47096" anchor="t" anchorCtr="0">
            <a:noAutofit/>
          </a:bodyPr>
          <a:lstStyle/>
          <a:p>
            <a:pPr marL="0" indent="0"/>
            <a:endParaRPr/>
          </a:p>
        </p:txBody>
      </p:sp>
      <p:sp>
        <p:nvSpPr>
          <p:cNvPr id="187" name="Google Shape;187;g13aefa8bea5_2_6: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3: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194" name="Google Shape;194;p3: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8:notes"/>
          <p:cNvSpPr>
            <a:spLocks noGrp="1" noRot="1" noChangeAspect="1"/>
          </p:cNvSpPr>
          <p:nvPr>
            <p:ph type="sldImg" idx="2"/>
          </p:nvPr>
        </p:nvSpPr>
        <p:spPr>
          <a:xfrm>
            <a:off x="2919413" y="533400"/>
            <a:ext cx="3549650" cy="26622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5" name="Google Shape;285;p8:notes"/>
          <p:cNvSpPr txBox="1">
            <a:spLocks noGrp="1"/>
          </p:cNvSpPr>
          <p:nvPr>
            <p:ph type="body" idx="1"/>
          </p:nvPr>
        </p:nvSpPr>
        <p:spPr>
          <a:xfrm>
            <a:off x="938848" y="3373676"/>
            <a:ext cx="7510780" cy="3196114"/>
          </a:xfrm>
          <a:prstGeom prst="rect">
            <a:avLst/>
          </a:prstGeom>
          <a:noFill/>
          <a:ln>
            <a:noFill/>
          </a:ln>
        </p:spPr>
        <p:txBody>
          <a:bodyPr spcFirstLastPara="1" wrap="square" lIns="94217" tIns="47096" rIns="94217" bIns="47096" anchor="t" anchorCtr="0">
            <a:noAutofit/>
          </a:bodyPr>
          <a:lstStyle/>
          <a:p>
            <a:pPr marL="0" indent="0"/>
            <a:endParaRPr/>
          </a:p>
        </p:txBody>
      </p:sp>
      <p:sp>
        <p:nvSpPr>
          <p:cNvPr id="286" name="Google Shape;286;p8:notes"/>
          <p:cNvSpPr txBox="1">
            <a:spLocks noGrp="1"/>
          </p:cNvSpPr>
          <p:nvPr>
            <p:ph type="sldNum" idx="12"/>
          </p:nvPr>
        </p:nvSpPr>
        <p:spPr>
          <a:xfrm>
            <a:off x="5317967" y="6746119"/>
            <a:ext cx="4068339" cy="355124"/>
          </a:xfrm>
          <a:prstGeom prst="rect">
            <a:avLst/>
          </a:prstGeom>
          <a:noFill/>
          <a:ln>
            <a:noFill/>
          </a:ln>
        </p:spPr>
        <p:txBody>
          <a:bodyPr spcFirstLastPara="1" wrap="square" lIns="94217" tIns="47096" rIns="94217" bIns="47096" anchor="b" anchorCtr="0">
            <a:noAutofit/>
          </a:bodyPr>
          <a:lstStyle/>
          <a:p>
            <a:pPr algn="r">
              <a:buSzPts val="1400"/>
            </a:pPr>
            <a:fld id="{00000000-1234-1234-1234-123412341234}" type="slidenum">
              <a:rPr lang="en-US"/>
              <a:pPr algn="r">
                <a:buSzPts val="1400"/>
              </a:pPr>
              <a:t>12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ge2c7f665cf_1_4"/>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5" name="Google Shape;15;ge2c7f665cf_1_4"/>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6" name="Google Shape;16;ge2c7f665cf_1_4"/>
          <p:cNvSpPr txBox="1">
            <a:spLocks noGrp="1"/>
          </p:cNvSpPr>
          <p:nvPr>
            <p:ph type="sldNum" idx="12"/>
          </p:nvPr>
        </p:nvSpPr>
        <p:spPr>
          <a:xfrm>
            <a:off x="8472459"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2"/>
        <p:cNvGrpSpPr/>
        <p:nvPr/>
      </p:nvGrpSpPr>
      <p:grpSpPr>
        <a:xfrm>
          <a:off x="0" y="0"/>
          <a:ext cx="0" cy="0"/>
          <a:chOff x="0" y="0"/>
          <a:chExt cx="0" cy="0"/>
        </a:xfrm>
      </p:grpSpPr>
      <p:sp>
        <p:nvSpPr>
          <p:cNvPr id="53" name="Google Shape;53;ge2c7f665cf_1_30"/>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ge2c7f665cf_1_30"/>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5" name="Google Shape;55;ge2c7f665cf_1_30"/>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6" name="Google Shape;56;ge2c7f665cf_1_30"/>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normAutofit/>
          </a:bodyPr>
          <a:lstStyle>
            <a:lvl1pPr marL="457199" lvl="0" indent="-342901"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1"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599"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57" name="Google Shape;57;ge2c7f665cf_1_30"/>
          <p:cNvSpPr txBox="1">
            <a:spLocks noGrp="1"/>
          </p:cNvSpPr>
          <p:nvPr>
            <p:ph type="sldNum" idx="12"/>
          </p:nvPr>
        </p:nvSpPr>
        <p:spPr>
          <a:xfrm>
            <a:off x="8472459"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8"/>
        <p:cNvGrpSpPr/>
        <p:nvPr/>
      </p:nvGrpSpPr>
      <p:grpSpPr>
        <a:xfrm>
          <a:off x="0" y="0"/>
          <a:ext cx="0" cy="0"/>
          <a:chOff x="0" y="0"/>
          <a:chExt cx="0" cy="0"/>
        </a:xfrm>
      </p:grpSpPr>
      <p:sp>
        <p:nvSpPr>
          <p:cNvPr id="59" name="Google Shape;59;ge2c7f665cf_1_36"/>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normAutofit/>
          </a:bodyPr>
          <a:lstStyle>
            <a:lvl1pPr marL="457199" lvl="0" indent="-228600" algn="l">
              <a:lnSpc>
                <a:spcPct val="100000"/>
              </a:lnSpc>
              <a:spcBef>
                <a:spcPts val="0"/>
              </a:spcBef>
              <a:spcAft>
                <a:spcPts val="0"/>
              </a:spcAft>
              <a:buSzPts val="1800"/>
              <a:buNone/>
              <a:defRPr/>
            </a:lvl1pPr>
          </a:lstStyle>
          <a:p>
            <a:endParaRPr/>
          </a:p>
        </p:txBody>
      </p:sp>
      <p:sp>
        <p:nvSpPr>
          <p:cNvPr id="60" name="Google Shape;60;ge2c7f665cf_1_36"/>
          <p:cNvSpPr txBox="1">
            <a:spLocks noGrp="1"/>
          </p:cNvSpPr>
          <p:nvPr>
            <p:ph type="sldNum" idx="12"/>
          </p:nvPr>
        </p:nvSpPr>
        <p:spPr>
          <a:xfrm>
            <a:off x="8472459"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1"/>
        <p:cNvGrpSpPr/>
        <p:nvPr/>
      </p:nvGrpSpPr>
      <p:grpSpPr>
        <a:xfrm>
          <a:off x="0" y="0"/>
          <a:ext cx="0" cy="0"/>
          <a:chOff x="0" y="0"/>
          <a:chExt cx="0" cy="0"/>
        </a:xfrm>
      </p:grpSpPr>
      <p:sp>
        <p:nvSpPr>
          <p:cNvPr id="62" name="Google Shape;62;ge2c7f665cf_1_39"/>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3" name="Google Shape;63;ge2c7f665cf_1_39"/>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normAutofit/>
          </a:bodyPr>
          <a:lstStyle>
            <a:lvl1pPr marL="457199" lvl="0" indent="-342901"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1"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599"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64" name="Google Shape;64;ge2c7f665cf_1_39"/>
          <p:cNvSpPr txBox="1">
            <a:spLocks noGrp="1"/>
          </p:cNvSpPr>
          <p:nvPr>
            <p:ph type="sldNum" idx="12"/>
          </p:nvPr>
        </p:nvSpPr>
        <p:spPr>
          <a:xfrm>
            <a:off x="8472459"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
        <p:nvSpPr>
          <p:cNvPr id="66" name="Google Shape;66;ge2c7f665cf_1_43"/>
          <p:cNvSpPr txBox="1">
            <a:spLocks noGrp="1"/>
          </p:cNvSpPr>
          <p:nvPr>
            <p:ph type="sldNum" idx="12"/>
          </p:nvPr>
        </p:nvSpPr>
        <p:spPr>
          <a:xfrm>
            <a:off x="8472459"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91"/>
        <p:cNvGrpSpPr/>
        <p:nvPr/>
      </p:nvGrpSpPr>
      <p:grpSpPr>
        <a:xfrm>
          <a:off x="0" y="0"/>
          <a:ext cx="0" cy="0"/>
          <a:chOff x="0" y="0"/>
          <a:chExt cx="0" cy="0"/>
        </a:xfrm>
      </p:grpSpPr>
      <p:sp>
        <p:nvSpPr>
          <p:cNvPr id="92" name="Google Shape;92;g13b65758e14_13_24"/>
          <p:cNvSpPr txBox="1">
            <a:spLocks noGrp="1"/>
          </p:cNvSpPr>
          <p:nvPr>
            <p:ph type="title"/>
          </p:nvPr>
        </p:nvSpPr>
        <p:spPr>
          <a:xfrm>
            <a:off x="628651" y="365128"/>
            <a:ext cx="7886700" cy="1325563"/>
          </a:xfrm>
          <a:prstGeom prst="rect">
            <a:avLst/>
          </a:prstGeom>
          <a:noFill/>
          <a:ln>
            <a:noFill/>
          </a:ln>
        </p:spPr>
        <p:txBody>
          <a:bodyPr spcFirstLastPara="1" wrap="square" lIns="58575" tIns="29275" rIns="58575" bIns="29275" anchor="ctr" anchorCtr="0">
            <a:normAutofit/>
          </a:bodyPr>
          <a:lstStyle>
            <a:lvl1pPr lvl="0" algn="l">
              <a:lnSpc>
                <a:spcPct val="90000"/>
              </a:lnSpc>
              <a:spcBef>
                <a:spcPts val="0"/>
              </a:spcBef>
              <a:spcAft>
                <a:spcPts val="0"/>
              </a:spcAft>
              <a:buClr>
                <a:schemeClr val="dk1"/>
              </a:buClr>
              <a:buSzPts val="12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93" name="Google Shape;93;g13b65758e14_13_24"/>
          <p:cNvSpPr txBox="1">
            <a:spLocks noGrp="1"/>
          </p:cNvSpPr>
          <p:nvPr>
            <p:ph type="body" idx="1"/>
          </p:nvPr>
        </p:nvSpPr>
        <p:spPr>
          <a:xfrm>
            <a:off x="628651" y="1825625"/>
            <a:ext cx="3886200" cy="4351338"/>
          </a:xfrm>
          <a:prstGeom prst="rect">
            <a:avLst/>
          </a:prstGeom>
          <a:noFill/>
          <a:ln>
            <a:noFill/>
          </a:ln>
        </p:spPr>
        <p:txBody>
          <a:bodyPr spcFirstLastPara="1" wrap="square" lIns="58575" tIns="29275" rIns="58575" bIns="29275" anchor="t" anchorCtr="0">
            <a:normAutofit/>
          </a:bodyPr>
          <a:lstStyle>
            <a:lvl1pPr marL="457199" lvl="0" indent="-304801" algn="l">
              <a:lnSpc>
                <a:spcPct val="90000"/>
              </a:lnSpc>
              <a:spcBef>
                <a:spcPts val="900"/>
              </a:spcBef>
              <a:spcAft>
                <a:spcPts val="0"/>
              </a:spcAft>
              <a:buClr>
                <a:schemeClr val="dk1"/>
              </a:buClr>
              <a:buSzPts val="1200"/>
              <a:buChar char="•"/>
              <a:defRPr/>
            </a:lvl1pPr>
            <a:lvl2pPr marL="914400" lvl="1" indent="-304801" algn="l">
              <a:lnSpc>
                <a:spcPct val="90000"/>
              </a:lnSpc>
              <a:spcBef>
                <a:spcPts val="400"/>
              </a:spcBef>
              <a:spcAft>
                <a:spcPts val="0"/>
              </a:spcAft>
              <a:buClr>
                <a:schemeClr val="dk1"/>
              </a:buClr>
              <a:buSzPts val="1200"/>
              <a:buChar char="•"/>
              <a:defRPr/>
            </a:lvl2pPr>
            <a:lvl3pPr marL="1371600" lvl="2" indent="-304801" algn="l">
              <a:lnSpc>
                <a:spcPct val="90000"/>
              </a:lnSpc>
              <a:spcBef>
                <a:spcPts val="400"/>
              </a:spcBef>
              <a:spcAft>
                <a:spcPts val="0"/>
              </a:spcAft>
              <a:buClr>
                <a:schemeClr val="dk1"/>
              </a:buClr>
              <a:buSzPts val="1200"/>
              <a:buChar char="•"/>
              <a:defRPr/>
            </a:lvl3pPr>
            <a:lvl4pPr marL="1828800" lvl="3" indent="-304801" algn="l">
              <a:lnSpc>
                <a:spcPct val="90000"/>
              </a:lnSpc>
              <a:spcBef>
                <a:spcPts val="400"/>
              </a:spcBef>
              <a:spcAft>
                <a:spcPts val="0"/>
              </a:spcAft>
              <a:buClr>
                <a:schemeClr val="dk1"/>
              </a:buClr>
              <a:buSzPts val="1200"/>
              <a:buChar char="•"/>
              <a:defRPr/>
            </a:lvl4pPr>
            <a:lvl5pPr marL="2286000" lvl="4" indent="-304801" algn="l">
              <a:lnSpc>
                <a:spcPct val="90000"/>
              </a:lnSpc>
              <a:spcBef>
                <a:spcPts val="400"/>
              </a:spcBef>
              <a:spcAft>
                <a:spcPts val="0"/>
              </a:spcAft>
              <a:buClr>
                <a:schemeClr val="dk1"/>
              </a:buClr>
              <a:buSzPts val="1200"/>
              <a:buChar char="•"/>
              <a:defRPr/>
            </a:lvl5pPr>
            <a:lvl6pPr marL="2743201" lvl="5" indent="-304801" algn="l">
              <a:lnSpc>
                <a:spcPct val="90000"/>
              </a:lnSpc>
              <a:spcBef>
                <a:spcPts val="400"/>
              </a:spcBef>
              <a:spcAft>
                <a:spcPts val="0"/>
              </a:spcAft>
              <a:buClr>
                <a:schemeClr val="dk1"/>
              </a:buClr>
              <a:buSzPts val="1200"/>
              <a:buChar char="•"/>
              <a:defRPr/>
            </a:lvl6pPr>
            <a:lvl7pPr marL="3200400" lvl="6" indent="-304801" algn="l">
              <a:lnSpc>
                <a:spcPct val="90000"/>
              </a:lnSpc>
              <a:spcBef>
                <a:spcPts val="400"/>
              </a:spcBef>
              <a:spcAft>
                <a:spcPts val="0"/>
              </a:spcAft>
              <a:buClr>
                <a:schemeClr val="dk1"/>
              </a:buClr>
              <a:buSzPts val="1200"/>
              <a:buChar char="•"/>
              <a:defRPr/>
            </a:lvl7pPr>
            <a:lvl8pPr marL="3657599" lvl="7" indent="-304801" algn="l">
              <a:lnSpc>
                <a:spcPct val="90000"/>
              </a:lnSpc>
              <a:spcBef>
                <a:spcPts val="400"/>
              </a:spcBef>
              <a:spcAft>
                <a:spcPts val="0"/>
              </a:spcAft>
              <a:buClr>
                <a:schemeClr val="dk1"/>
              </a:buClr>
              <a:buSzPts val="1200"/>
              <a:buChar char="•"/>
              <a:defRPr/>
            </a:lvl8pPr>
            <a:lvl9pPr marL="4114800" lvl="8" indent="-304801" algn="l">
              <a:lnSpc>
                <a:spcPct val="90000"/>
              </a:lnSpc>
              <a:spcBef>
                <a:spcPts val="400"/>
              </a:spcBef>
              <a:spcAft>
                <a:spcPts val="0"/>
              </a:spcAft>
              <a:buClr>
                <a:schemeClr val="dk1"/>
              </a:buClr>
              <a:buSzPts val="1200"/>
              <a:buChar char="•"/>
              <a:defRPr/>
            </a:lvl9pPr>
          </a:lstStyle>
          <a:p>
            <a:endParaRPr/>
          </a:p>
        </p:txBody>
      </p:sp>
      <p:sp>
        <p:nvSpPr>
          <p:cNvPr id="94" name="Google Shape;94;g13b65758e14_13_24"/>
          <p:cNvSpPr txBox="1">
            <a:spLocks noGrp="1"/>
          </p:cNvSpPr>
          <p:nvPr>
            <p:ph type="body" idx="2"/>
          </p:nvPr>
        </p:nvSpPr>
        <p:spPr>
          <a:xfrm>
            <a:off x="4629151" y="1825625"/>
            <a:ext cx="3886200" cy="4351338"/>
          </a:xfrm>
          <a:prstGeom prst="rect">
            <a:avLst/>
          </a:prstGeom>
          <a:noFill/>
          <a:ln>
            <a:noFill/>
          </a:ln>
        </p:spPr>
        <p:txBody>
          <a:bodyPr spcFirstLastPara="1" wrap="square" lIns="58575" tIns="29275" rIns="58575" bIns="29275" anchor="t" anchorCtr="0">
            <a:normAutofit/>
          </a:bodyPr>
          <a:lstStyle>
            <a:lvl1pPr marL="457199" lvl="0" indent="-304801" algn="l">
              <a:lnSpc>
                <a:spcPct val="90000"/>
              </a:lnSpc>
              <a:spcBef>
                <a:spcPts val="900"/>
              </a:spcBef>
              <a:spcAft>
                <a:spcPts val="0"/>
              </a:spcAft>
              <a:buClr>
                <a:schemeClr val="dk1"/>
              </a:buClr>
              <a:buSzPts val="1200"/>
              <a:buChar char="•"/>
              <a:defRPr/>
            </a:lvl1pPr>
            <a:lvl2pPr marL="914400" lvl="1" indent="-304801" algn="l">
              <a:lnSpc>
                <a:spcPct val="90000"/>
              </a:lnSpc>
              <a:spcBef>
                <a:spcPts val="400"/>
              </a:spcBef>
              <a:spcAft>
                <a:spcPts val="0"/>
              </a:spcAft>
              <a:buClr>
                <a:schemeClr val="dk1"/>
              </a:buClr>
              <a:buSzPts val="1200"/>
              <a:buChar char="•"/>
              <a:defRPr/>
            </a:lvl2pPr>
            <a:lvl3pPr marL="1371600" lvl="2" indent="-304801" algn="l">
              <a:lnSpc>
                <a:spcPct val="90000"/>
              </a:lnSpc>
              <a:spcBef>
                <a:spcPts val="400"/>
              </a:spcBef>
              <a:spcAft>
                <a:spcPts val="0"/>
              </a:spcAft>
              <a:buClr>
                <a:schemeClr val="dk1"/>
              </a:buClr>
              <a:buSzPts val="1200"/>
              <a:buChar char="•"/>
              <a:defRPr/>
            </a:lvl3pPr>
            <a:lvl4pPr marL="1828800" lvl="3" indent="-304801" algn="l">
              <a:lnSpc>
                <a:spcPct val="90000"/>
              </a:lnSpc>
              <a:spcBef>
                <a:spcPts val="400"/>
              </a:spcBef>
              <a:spcAft>
                <a:spcPts val="0"/>
              </a:spcAft>
              <a:buClr>
                <a:schemeClr val="dk1"/>
              </a:buClr>
              <a:buSzPts val="1200"/>
              <a:buChar char="•"/>
              <a:defRPr/>
            </a:lvl4pPr>
            <a:lvl5pPr marL="2286000" lvl="4" indent="-304801" algn="l">
              <a:lnSpc>
                <a:spcPct val="90000"/>
              </a:lnSpc>
              <a:spcBef>
                <a:spcPts val="400"/>
              </a:spcBef>
              <a:spcAft>
                <a:spcPts val="0"/>
              </a:spcAft>
              <a:buClr>
                <a:schemeClr val="dk1"/>
              </a:buClr>
              <a:buSzPts val="1200"/>
              <a:buChar char="•"/>
              <a:defRPr/>
            </a:lvl5pPr>
            <a:lvl6pPr marL="2743201" lvl="5" indent="-304801" algn="l">
              <a:lnSpc>
                <a:spcPct val="90000"/>
              </a:lnSpc>
              <a:spcBef>
                <a:spcPts val="400"/>
              </a:spcBef>
              <a:spcAft>
                <a:spcPts val="0"/>
              </a:spcAft>
              <a:buClr>
                <a:schemeClr val="dk1"/>
              </a:buClr>
              <a:buSzPts val="1200"/>
              <a:buChar char="•"/>
              <a:defRPr/>
            </a:lvl6pPr>
            <a:lvl7pPr marL="3200400" lvl="6" indent="-304801" algn="l">
              <a:lnSpc>
                <a:spcPct val="90000"/>
              </a:lnSpc>
              <a:spcBef>
                <a:spcPts val="400"/>
              </a:spcBef>
              <a:spcAft>
                <a:spcPts val="0"/>
              </a:spcAft>
              <a:buClr>
                <a:schemeClr val="dk1"/>
              </a:buClr>
              <a:buSzPts val="1200"/>
              <a:buChar char="•"/>
              <a:defRPr/>
            </a:lvl7pPr>
            <a:lvl8pPr marL="3657599" lvl="7" indent="-304801" algn="l">
              <a:lnSpc>
                <a:spcPct val="90000"/>
              </a:lnSpc>
              <a:spcBef>
                <a:spcPts val="400"/>
              </a:spcBef>
              <a:spcAft>
                <a:spcPts val="0"/>
              </a:spcAft>
              <a:buClr>
                <a:schemeClr val="dk1"/>
              </a:buClr>
              <a:buSzPts val="1200"/>
              <a:buChar char="•"/>
              <a:defRPr/>
            </a:lvl8pPr>
            <a:lvl9pPr marL="4114800" lvl="8" indent="-304801" algn="l">
              <a:lnSpc>
                <a:spcPct val="90000"/>
              </a:lnSpc>
              <a:spcBef>
                <a:spcPts val="400"/>
              </a:spcBef>
              <a:spcAft>
                <a:spcPts val="0"/>
              </a:spcAft>
              <a:buClr>
                <a:schemeClr val="dk1"/>
              </a:buClr>
              <a:buSzPts val="1200"/>
              <a:buChar char="•"/>
              <a:defRPr/>
            </a:lvl9pPr>
          </a:lstStyle>
          <a:p>
            <a:endParaRPr/>
          </a:p>
        </p:txBody>
      </p:sp>
      <p:sp>
        <p:nvSpPr>
          <p:cNvPr id="95" name="Google Shape;95;g13b65758e14_13_24"/>
          <p:cNvSpPr txBox="1">
            <a:spLocks noGrp="1"/>
          </p:cNvSpPr>
          <p:nvPr>
            <p:ph type="dt" idx="10"/>
          </p:nvPr>
        </p:nvSpPr>
        <p:spPr>
          <a:xfrm>
            <a:off x="628651" y="6356354"/>
            <a:ext cx="2057400" cy="365125"/>
          </a:xfrm>
          <a:prstGeom prst="rect">
            <a:avLst/>
          </a:prstGeom>
          <a:noFill/>
          <a:ln>
            <a:noFill/>
          </a:ln>
        </p:spPr>
        <p:txBody>
          <a:bodyPr spcFirstLastPara="1" wrap="square" lIns="58575" tIns="29275" rIns="58575" bIns="29275" anchor="ctr" anchorCtr="0">
            <a:noAutofit/>
          </a:bodyPr>
          <a:lstStyle>
            <a:lvl1pPr lvl="0" algn="l">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96" name="Google Shape;96;g13b65758e14_13_24"/>
          <p:cNvSpPr txBox="1">
            <a:spLocks noGrp="1"/>
          </p:cNvSpPr>
          <p:nvPr>
            <p:ph type="ftr" idx="11"/>
          </p:nvPr>
        </p:nvSpPr>
        <p:spPr>
          <a:xfrm>
            <a:off x="3028951" y="6356354"/>
            <a:ext cx="3086100" cy="365125"/>
          </a:xfrm>
          <a:prstGeom prst="rect">
            <a:avLst/>
          </a:prstGeom>
          <a:noFill/>
          <a:ln>
            <a:noFill/>
          </a:ln>
        </p:spPr>
        <p:txBody>
          <a:bodyPr spcFirstLastPara="1" wrap="square" lIns="58575" tIns="29275" rIns="58575" bIns="29275" anchor="ctr" anchorCtr="0">
            <a:noAutofit/>
          </a:bodyPr>
          <a:lstStyle>
            <a:lvl1pPr lvl="0" algn="ctr">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97" name="Google Shape;97;g13b65758e14_13_24"/>
          <p:cNvSpPr txBox="1">
            <a:spLocks noGrp="1"/>
          </p:cNvSpPr>
          <p:nvPr>
            <p:ph type="sldNum" idx="12"/>
          </p:nvPr>
        </p:nvSpPr>
        <p:spPr>
          <a:xfrm>
            <a:off x="6457951" y="6356354"/>
            <a:ext cx="2057400" cy="365125"/>
          </a:xfrm>
          <a:prstGeom prst="rect">
            <a:avLst/>
          </a:prstGeom>
          <a:noFill/>
          <a:ln>
            <a:noFill/>
          </a:ln>
        </p:spPr>
        <p:txBody>
          <a:bodyPr spcFirstLastPara="1" wrap="square" lIns="58575" tIns="29275" rIns="58575" bIns="2927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8"/>
        <p:cNvGrpSpPr/>
        <p:nvPr/>
      </p:nvGrpSpPr>
      <p:grpSpPr>
        <a:xfrm>
          <a:off x="0" y="0"/>
          <a:ext cx="0" cy="0"/>
          <a:chOff x="0" y="0"/>
          <a:chExt cx="0" cy="0"/>
        </a:xfrm>
      </p:grpSpPr>
      <p:sp>
        <p:nvSpPr>
          <p:cNvPr id="99" name="Google Shape;99;g13b65758e14_13_31"/>
          <p:cNvSpPr txBox="1">
            <a:spLocks noGrp="1"/>
          </p:cNvSpPr>
          <p:nvPr>
            <p:ph type="title"/>
          </p:nvPr>
        </p:nvSpPr>
        <p:spPr>
          <a:xfrm>
            <a:off x="629843" y="365128"/>
            <a:ext cx="7886700" cy="1325563"/>
          </a:xfrm>
          <a:prstGeom prst="rect">
            <a:avLst/>
          </a:prstGeom>
          <a:noFill/>
          <a:ln>
            <a:noFill/>
          </a:ln>
        </p:spPr>
        <p:txBody>
          <a:bodyPr spcFirstLastPara="1" wrap="square" lIns="58575" tIns="29275" rIns="58575" bIns="29275" anchor="ctr" anchorCtr="0">
            <a:normAutofit/>
          </a:bodyPr>
          <a:lstStyle>
            <a:lvl1pPr lvl="0" algn="l">
              <a:lnSpc>
                <a:spcPct val="90000"/>
              </a:lnSpc>
              <a:spcBef>
                <a:spcPts val="0"/>
              </a:spcBef>
              <a:spcAft>
                <a:spcPts val="0"/>
              </a:spcAft>
              <a:buClr>
                <a:schemeClr val="dk1"/>
              </a:buClr>
              <a:buSzPts val="12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00" name="Google Shape;100;g13b65758e14_13_31"/>
          <p:cNvSpPr txBox="1">
            <a:spLocks noGrp="1"/>
          </p:cNvSpPr>
          <p:nvPr>
            <p:ph type="body" idx="1"/>
          </p:nvPr>
        </p:nvSpPr>
        <p:spPr>
          <a:xfrm>
            <a:off x="629843" y="1681164"/>
            <a:ext cx="3868340" cy="823912"/>
          </a:xfrm>
          <a:prstGeom prst="rect">
            <a:avLst/>
          </a:prstGeom>
          <a:noFill/>
          <a:ln>
            <a:noFill/>
          </a:ln>
        </p:spPr>
        <p:txBody>
          <a:bodyPr spcFirstLastPara="1" wrap="square" lIns="58575" tIns="29275" rIns="58575" bIns="29275" anchor="b" anchorCtr="0">
            <a:normAutofit/>
          </a:bodyPr>
          <a:lstStyle>
            <a:lvl1pPr marL="457199" lvl="0" indent="-228600" algn="l">
              <a:lnSpc>
                <a:spcPct val="90000"/>
              </a:lnSpc>
              <a:spcBef>
                <a:spcPts val="900"/>
              </a:spcBef>
              <a:spcAft>
                <a:spcPts val="0"/>
              </a:spcAft>
              <a:buClr>
                <a:schemeClr val="dk1"/>
              </a:buClr>
              <a:buSzPts val="2100"/>
              <a:buNone/>
              <a:defRPr sz="2100" b="1"/>
            </a:lvl1pPr>
            <a:lvl2pPr marL="914400" lvl="1" indent="-228600" algn="l">
              <a:lnSpc>
                <a:spcPct val="90000"/>
              </a:lnSpc>
              <a:spcBef>
                <a:spcPts val="400"/>
              </a:spcBef>
              <a:spcAft>
                <a:spcPts val="0"/>
              </a:spcAft>
              <a:buClr>
                <a:schemeClr val="dk1"/>
              </a:buClr>
              <a:buSzPts val="1700"/>
              <a:buNone/>
              <a:defRPr sz="1700" b="1"/>
            </a:lvl2pPr>
            <a:lvl3pPr marL="1371600" lvl="2" indent="-228600" algn="l">
              <a:lnSpc>
                <a:spcPct val="90000"/>
              </a:lnSpc>
              <a:spcBef>
                <a:spcPts val="400"/>
              </a:spcBef>
              <a:spcAft>
                <a:spcPts val="0"/>
              </a:spcAft>
              <a:buClr>
                <a:schemeClr val="dk1"/>
              </a:buClr>
              <a:buSzPts val="1500"/>
              <a:buNone/>
              <a:defRPr sz="1500" b="1"/>
            </a:lvl3pPr>
            <a:lvl4pPr marL="1828800" lvl="3" indent="-228600" algn="l">
              <a:lnSpc>
                <a:spcPct val="90000"/>
              </a:lnSpc>
              <a:spcBef>
                <a:spcPts val="400"/>
              </a:spcBef>
              <a:spcAft>
                <a:spcPts val="0"/>
              </a:spcAft>
              <a:buClr>
                <a:schemeClr val="dk1"/>
              </a:buClr>
              <a:buSzPts val="1400"/>
              <a:buNone/>
              <a:defRPr sz="1400" b="1"/>
            </a:lvl4pPr>
            <a:lvl5pPr marL="2286000" lvl="4" indent="-228600" algn="l">
              <a:lnSpc>
                <a:spcPct val="90000"/>
              </a:lnSpc>
              <a:spcBef>
                <a:spcPts val="400"/>
              </a:spcBef>
              <a:spcAft>
                <a:spcPts val="0"/>
              </a:spcAft>
              <a:buClr>
                <a:schemeClr val="dk1"/>
              </a:buClr>
              <a:buSzPts val="1400"/>
              <a:buNone/>
              <a:defRPr sz="1400" b="1"/>
            </a:lvl5pPr>
            <a:lvl6pPr marL="2743201" lvl="5" indent="-228600" algn="l">
              <a:lnSpc>
                <a:spcPct val="90000"/>
              </a:lnSpc>
              <a:spcBef>
                <a:spcPts val="400"/>
              </a:spcBef>
              <a:spcAft>
                <a:spcPts val="0"/>
              </a:spcAft>
              <a:buClr>
                <a:schemeClr val="dk1"/>
              </a:buClr>
              <a:buSzPts val="1400"/>
              <a:buNone/>
              <a:defRPr sz="1400" b="1"/>
            </a:lvl6pPr>
            <a:lvl7pPr marL="3200400" lvl="6" indent="-228600" algn="l">
              <a:lnSpc>
                <a:spcPct val="90000"/>
              </a:lnSpc>
              <a:spcBef>
                <a:spcPts val="400"/>
              </a:spcBef>
              <a:spcAft>
                <a:spcPts val="0"/>
              </a:spcAft>
              <a:buClr>
                <a:schemeClr val="dk1"/>
              </a:buClr>
              <a:buSzPts val="1400"/>
              <a:buNone/>
              <a:defRPr sz="1400" b="1"/>
            </a:lvl7pPr>
            <a:lvl8pPr marL="3657599" lvl="7" indent="-228600" algn="l">
              <a:lnSpc>
                <a:spcPct val="90000"/>
              </a:lnSpc>
              <a:spcBef>
                <a:spcPts val="400"/>
              </a:spcBef>
              <a:spcAft>
                <a:spcPts val="0"/>
              </a:spcAft>
              <a:buClr>
                <a:schemeClr val="dk1"/>
              </a:buClr>
              <a:buSzPts val="1400"/>
              <a:buNone/>
              <a:defRPr sz="1400" b="1"/>
            </a:lvl8pPr>
            <a:lvl9pPr marL="4114800" lvl="8" indent="-228600" algn="l">
              <a:lnSpc>
                <a:spcPct val="90000"/>
              </a:lnSpc>
              <a:spcBef>
                <a:spcPts val="400"/>
              </a:spcBef>
              <a:spcAft>
                <a:spcPts val="0"/>
              </a:spcAft>
              <a:buClr>
                <a:schemeClr val="dk1"/>
              </a:buClr>
              <a:buSzPts val="1400"/>
              <a:buNone/>
              <a:defRPr sz="1400" b="1"/>
            </a:lvl9pPr>
          </a:lstStyle>
          <a:p>
            <a:endParaRPr/>
          </a:p>
        </p:txBody>
      </p:sp>
      <p:sp>
        <p:nvSpPr>
          <p:cNvPr id="101" name="Google Shape;101;g13b65758e14_13_31"/>
          <p:cNvSpPr txBox="1">
            <a:spLocks noGrp="1"/>
          </p:cNvSpPr>
          <p:nvPr>
            <p:ph type="body" idx="2"/>
          </p:nvPr>
        </p:nvSpPr>
        <p:spPr>
          <a:xfrm>
            <a:off x="629843" y="2505075"/>
            <a:ext cx="3868340" cy="3684588"/>
          </a:xfrm>
          <a:prstGeom prst="rect">
            <a:avLst/>
          </a:prstGeom>
          <a:noFill/>
          <a:ln>
            <a:noFill/>
          </a:ln>
        </p:spPr>
        <p:txBody>
          <a:bodyPr spcFirstLastPara="1" wrap="square" lIns="58575" tIns="29275" rIns="58575" bIns="29275" anchor="t" anchorCtr="0">
            <a:normAutofit/>
          </a:bodyPr>
          <a:lstStyle>
            <a:lvl1pPr marL="457199" lvl="0" indent="-304801" algn="l">
              <a:lnSpc>
                <a:spcPct val="90000"/>
              </a:lnSpc>
              <a:spcBef>
                <a:spcPts val="900"/>
              </a:spcBef>
              <a:spcAft>
                <a:spcPts val="0"/>
              </a:spcAft>
              <a:buClr>
                <a:schemeClr val="dk1"/>
              </a:buClr>
              <a:buSzPts val="1200"/>
              <a:buChar char="•"/>
              <a:defRPr/>
            </a:lvl1pPr>
            <a:lvl2pPr marL="914400" lvl="1" indent="-304801" algn="l">
              <a:lnSpc>
                <a:spcPct val="90000"/>
              </a:lnSpc>
              <a:spcBef>
                <a:spcPts val="400"/>
              </a:spcBef>
              <a:spcAft>
                <a:spcPts val="0"/>
              </a:spcAft>
              <a:buClr>
                <a:schemeClr val="dk1"/>
              </a:buClr>
              <a:buSzPts val="1200"/>
              <a:buChar char="•"/>
              <a:defRPr/>
            </a:lvl2pPr>
            <a:lvl3pPr marL="1371600" lvl="2" indent="-304801" algn="l">
              <a:lnSpc>
                <a:spcPct val="90000"/>
              </a:lnSpc>
              <a:spcBef>
                <a:spcPts val="400"/>
              </a:spcBef>
              <a:spcAft>
                <a:spcPts val="0"/>
              </a:spcAft>
              <a:buClr>
                <a:schemeClr val="dk1"/>
              </a:buClr>
              <a:buSzPts val="1200"/>
              <a:buChar char="•"/>
              <a:defRPr/>
            </a:lvl3pPr>
            <a:lvl4pPr marL="1828800" lvl="3" indent="-304801" algn="l">
              <a:lnSpc>
                <a:spcPct val="90000"/>
              </a:lnSpc>
              <a:spcBef>
                <a:spcPts val="400"/>
              </a:spcBef>
              <a:spcAft>
                <a:spcPts val="0"/>
              </a:spcAft>
              <a:buClr>
                <a:schemeClr val="dk1"/>
              </a:buClr>
              <a:buSzPts val="1200"/>
              <a:buChar char="•"/>
              <a:defRPr/>
            </a:lvl4pPr>
            <a:lvl5pPr marL="2286000" lvl="4" indent="-304801" algn="l">
              <a:lnSpc>
                <a:spcPct val="90000"/>
              </a:lnSpc>
              <a:spcBef>
                <a:spcPts val="400"/>
              </a:spcBef>
              <a:spcAft>
                <a:spcPts val="0"/>
              </a:spcAft>
              <a:buClr>
                <a:schemeClr val="dk1"/>
              </a:buClr>
              <a:buSzPts val="1200"/>
              <a:buChar char="•"/>
              <a:defRPr/>
            </a:lvl5pPr>
            <a:lvl6pPr marL="2743201" lvl="5" indent="-304801" algn="l">
              <a:lnSpc>
                <a:spcPct val="90000"/>
              </a:lnSpc>
              <a:spcBef>
                <a:spcPts val="400"/>
              </a:spcBef>
              <a:spcAft>
                <a:spcPts val="0"/>
              </a:spcAft>
              <a:buClr>
                <a:schemeClr val="dk1"/>
              </a:buClr>
              <a:buSzPts val="1200"/>
              <a:buChar char="•"/>
              <a:defRPr/>
            </a:lvl6pPr>
            <a:lvl7pPr marL="3200400" lvl="6" indent="-304801" algn="l">
              <a:lnSpc>
                <a:spcPct val="90000"/>
              </a:lnSpc>
              <a:spcBef>
                <a:spcPts val="400"/>
              </a:spcBef>
              <a:spcAft>
                <a:spcPts val="0"/>
              </a:spcAft>
              <a:buClr>
                <a:schemeClr val="dk1"/>
              </a:buClr>
              <a:buSzPts val="1200"/>
              <a:buChar char="•"/>
              <a:defRPr/>
            </a:lvl7pPr>
            <a:lvl8pPr marL="3657599" lvl="7" indent="-304801" algn="l">
              <a:lnSpc>
                <a:spcPct val="90000"/>
              </a:lnSpc>
              <a:spcBef>
                <a:spcPts val="400"/>
              </a:spcBef>
              <a:spcAft>
                <a:spcPts val="0"/>
              </a:spcAft>
              <a:buClr>
                <a:schemeClr val="dk1"/>
              </a:buClr>
              <a:buSzPts val="1200"/>
              <a:buChar char="•"/>
              <a:defRPr/>
            </a:lvl8pPr>
            <a:lvl9pPr marL="4114800" lvl="8" indent="-304801" algn="l">
              <a:lnSpc>
                <a:spcPct val="90000"/>
              </a:lnSpc>
              <a:spcBef>
                <a:spcPts val="400"/>
              </a:spcBef>
              <a:spcAft>
                <a:spcPts val="0"/>
              </a:spcAft>
              <a:buClr>
                <a:schemeClr val="dk1"/>
              </a:buClr>
              <a:buSzPts val="1200"/>
              <a:buChar char="•"/>
              <a:defRPr/>
            </a:lvl9pPr>
          </a:lstStyle>
          <a:p>
            <a:endParaRPr/>
          </a:p>
        </p:txBody>
      </p:sp>
      <p:sp>
        <p:nvSpPr>
          <p:cNvPr id="102" name="Google Shape;102;g13b65758e14_13_31"/>
          <p:cNvSpPr txBox="1">
            <a:spLocks noGrp="1"/>
          </p:cNvSpPr>
          <p:nvPr>
            <p:ph type="body" idx="3"/>
          </p:nvPr>
        </p:nvSpPr>
        <p:spPr>
          <a:xfrm>
            <a:off x="4629154" y="1681164"/>
            <a:ext cx="3887391" cy="823912"/>
          </a:xfrm>
          <a:prstGeom prst="rect">
            <a:avLst/>
          </a:prstGeom>
          <a:noFill/>
          <a:ln>
            <a:noFill/>
          </a:ln>
        </p:spPr>
        <p:txBody>
          <a:bodyPr spcFirstLastPara="1" wrap="square" lIns="58575" tIns="29275" rIns="58575" bIns="29275" anchor="b" anchorCtr="0">
            <a:normAutofit/>
          </a:bodyPr>
          <a:lstStyle>
            <a:lvl1pPr marL="457199" lvl="0" indent="-228600" algn="l">
              <a:lnSpc>
                <a:spcPct val="90000"/>
              </a:lnSpc>
              <a:spcBef>
                <a:spcPts val="900"/>
              </a:spcBef>
              <a:spcAft>
                <a:spcPts val="0"/>
              </a:spcAft>
              <a:buClr>
                <a:schemeClr val="dk1"/>
              </a:buClr>
              <a:buSzPts val="2100"/>
              <a:buNone/>
              <a:defRPr sz="2100" b="1"/>
            </a:lvl1pPr>
            <a:lvl2pPr marL="914400" lvl="1" indent="-228600" algn="l">
              <a:lnSpc>
                <a:spcPct val="90000"/>
              </a:lnSpc>
              <a:spcBef>
                <a:spcPts val="400"/>
              </a:spcBef>
              <a:spcAft>
                <a:spcPts val="0"/>
              </a:spcAft>
              <a:buClr>
                <a:schemeClr val="dk1"/>
              </a:buClr>
              <a:buSzPts val="1700"/>
              <a:buNone/>
              <a:defRPr sz="1700" b="1"/>
            </a:lvl2pPr>
            <a:lvl3pPr marL="1371600" lvl="2" indent="-228600" algn="l">
              <a:lnSpc>
                <a:spcPct val="90000"/>
              </a:lnSpc>
              <a:spcBef>
                <a:spcPts val="400"/>
              </a:spcBef>
              <a:spcAft>
                <a:spcPts val="0"/>
              </a:spcAft>
              <a:buClr>
                <a:schemeClr val="dk1"/>
              </a:buClr>
              <a:buSzPts val="1500"/>
              <a:buNone/>
              <a:defRPr sz="1500" b="1"/>
            </a:lvl3pPr>
            <a:lvl4pPr marL="1828800" lvl="3" indent="-228600" algn="l">
              <a:lnSpc>
                <a:spcPct val="90000"/>
              </a:lnSpc>
              <a:spcBef>
                <a:spcPts val="400"/>
              </a:spcBef>
              <a:spcAft>
                <a:spcPts val="0"/>
              </a:spcAft>
              <a:buClr>
                <a:schemeClr val="dk1"/>
              </a:buClr>
              <a:buSzPts val="1400"/>
              <a:buNone/>
              <a:defRPr sz="1400" b="1"/>
            </a:lvl4pPr>
            <a:lvl5pPr marL="2286000" lvl="4" indent="-228600" algn="l">
              <a:lnSpc>
                <a:spcPct val="90000"/>
              </a:lnSpc>
              <a:spcBef>
                <a:spcPts val="400"/>
              </a:spcBef>
              <a:spcAft>
                <a:spcPts val="0"/>
              </a:spcAft>
              <a:buClr>
                <a:schemeClr val="dk1"/>
              </a:buClr>
              <a:buSzPts val="1400"/>
              <a:buNone/>
              <a:defRPr sz="1400" b="1"/>
            </a:lvl5pPr>
            <a:lvl6pPr marL="2743201" lvl="5" indent="-228600" algn="l">
              <a:lnSpc>
                <a:spcPct val="90000"/>
              </a:lnSpc>
              <a:spcBef>
                <a:spcPts val="400"/>
              </a:spcBef>
              <a:spcAft>
                <a:spcPts val="0"/>
              </a:spcAft>
              <a:buClr>
                <a:schemeClr val="dk1"/>
              </a:buClr>
              <a:buSzPts val="1400"/>
              <a:buNone/>
              <a:defRPr sz="1400" b="1"/>
            </a:lvl6pPr>
            <a:lvl7pPr marL="3200400" lvl="6" indent="-228600" algn="l">
              <a:lnSpc>
                <a:spcPct val="90000"/>
              </a:lnSpc>
              <a:spcBef>
                <a:spcPts val="400"/>
              </a:spcBef>
              <a:spcAft>
                <a:spcPts val="0"/>
              </a:spcAft>
              <a:buClr>
                <a:schemeClr val="dk1"/>
              </a:buClr>
              <a:buSzPts val="1400"/>
              <a:buNone/>
              <a:defRPr sz="1400" b="1"/>
            </a:lvl7pPr>
            <a:lvl8pPr marL="3657599" lvl="7" indent="-228600" algn="l">
              <a:lnSpc>
                <a:spcPct val="90000"/>
              </a:lnSpc>
              <a:spcBef>
                <a:spcPts val="400"/>
              </a:spcBef>
              <a:spcAft>
                <a:spcPts val="0"/>
              </a:spcAft>
              <a:buClr>
                <a:schemeClr val="dk1"/>
              </a:buClr>
              <a:buSzPts val="1400"/>
              <a:buNone/>
              <a:defRPr sz="1400" b="1"/>
            </a:lvl8pPr>
            <a:lvl9pPr marL="4114800" lvl="8" indent="-228600" algn="l">
              <a:lnSpc>
                <a:spcPct val="90000"/>
              </a:lnSpc>
              <a:spcBef>
                <a:spcPts val="400"/>
              </a:spcBef>
              <a:spcAft>
                <a:spcPts val="0"/>
              </a:spcAft>
              <a:buClr>
                <a:schemeClr val="dk1"/>
              </a:buClr>
              <a:buSzPts val="1400"/>
              <a:buNone/>
              <a:defRPr sz="1400" b="1"/>
            </a:lvl9pPr>
          </a:lstStyle>
          <a:p>
            <a:endParaRPr/>
          </a:p>
        </p:txBody>
      </p:sp>
      <p:sp>
        <p:nvSpPr>
          <p:cNvPr id="103" name="Google Shape;103;g13b65758e14_13_31"/>
          <p:cNvSpPr txBox="1">
            <a:spLocks noGrp="1"/>
          </p:cNvSpPr>
          <p:nvPr>
            <p:ph type="body" idx="4"/>
          </p:nvPr>
        </p:nvSpPr>
        <p:spPr>
          <a:xfrm>
            <a:off x="4629154" y="2505075"/>
            <a:ext cx="3887391" cy="3684588"/>
          </a:xfrm>
          <a:prstGeom prst="rect">
            <a:avLst/>
          </a:prstGeom>
          <a:noFill/>
          <a:ln>
            <a:noFill/>
          </a:ln>
        </p:spPr>
        <p:txBody>
          <a:bodyPr spcFirstLastPara="1" wrap="square" lIns="58575" tIns="29275" rIns="58575" bIns="29275" anchor="t" anchorCtr="0">
            <a:normAutofit/>
          </a:bodyPr>
          <a:lstStyle>
            <a:lvl1pPr marL="457199" lvl="0" indent="-304801" algn="l">
              <a:lnSpc>
                <a:spcPct val="90000"/>
              </a:lnSpc>
              <a:spcBef>
                <a:spcPts val="900"/>
              </a:spcBef>
              <a:spcAft>
                <a:spcPts val="0"/>
              </a:spcAft>
              <a:buClr>
                <a:schemeClr val="dk1"/>
              </a:buClr>
              <a:buSzPts val="1200"/>
              <a:buChar char="•"/>
              <a:defRPr/>
            </a:lvl1pPr>
            <a:lvl2pPr marL="914400" lvl="1" indent="-304801" algn="l">
              <a:lnSpc>
                <a:spcPct val="90000"/>
              </a:lnSpc>
              <a:spcBef>
                <a:spcPts val="400"/>
              </a:spcBef>
              <a:spcAft>
                <a:spcPts val="0"/>
              </a:spcAft>
              <a:buClr>
                <a:schemeClr val="dk1"/>
              </a:buClr>
              <a:buSzPts val="1200"/>
              <a:buChar char="•"/>
              <a:defRPr/>
            </a:lvl2pPr>
            <a:lvl3pPr marL="1371600" lvl="2" indent="-304801" algn="l">
              <a:lnSpc>
                <a:spcPct val="90000"/>
              </a:lnSpc>
              <a:spcBef>
                <a:spcPts val="400"/>
              </a:spcBef>
              <a:spcAft>
                <a:spcPts val="0"/>
              </a:spcAft>
              <a:buClr>
                <a:schemeClr val="dk1"/>
              </a:buClr>
              <a:buSzPts val="1200"/>
              <a:buChar char="•"/>
              <a:defRPr/>
            </a:lvl3pPr>
            <a:lvl4pPr marL="1828800" lvl="3" indent="-304801" algn="l">
              <a:lnSpc>
                <a:spcPct val="90000"/>
              </a:lnSpc>
              <a:spcBef>
                <a:spcPts val="400"/>
              </a:spcBef>
              <a:spcAft>
                <a:spcPts val="0"/>
              </a:spcAft>
              <a:buClr>
                <a:schemeClr val="dk1"/>
              </a:buClr>
              <a:buSzPts val="1200"/>
              <a:buChar char="•"/>
              <a:defRPr/>
            </a:lvl4pPr>
            <a:lvl5pPr marL="2286000" lvl="4" indent="-304801" algn="l">
              <a:lnSpc>
                <a:spcPct val="90000"/>
              </a:lnSpc>
              <a:spcBef>
                <a:spcPts val="400"/>
              </a:spcBef>
              <a:spcAft>
                <a:spcPts val="0"/>
              </a:spcAft>
              <a:buClr>
                <a:schemeClr val="dk1"/>
              </a:buClr>
              <a:buSzPts val="1200"/>
              <a:buChar char="•"/>
              <a:defRPr/>
            </a:lvl5pPr>
            <a:lvl6pPr marL="2743201" lvl="5" indent="-304801" algn="l">
              <a:lnSpc>
                <a:spcPct val="90000"/>
              </a:lnSpc>
              <a:spcBef>
                <a:spcPts val="400"/>
              </a:spcBef>
              <a:spcAft>
                <a:spcPts val="0"/>
              </a:spcAft>
              <a:buClr>
                <a:schemeClr val="dk1"/>
              </a:buClr>
              <a:buSzPts val="1200"/>
              <a:buChar char="•"/>
              <a:defRPr/>
            </a:lvl6pPr>
            <a:lvl7pPr marL="3200400" lvl="6" indent="-304801" algn="l">
              <a:lnSpc>
                <a:spcPct val="90000"/>
              </a:lnSpc>
              <a:spcBef>
                <a:spcPts val="400"/>
              </a:spcBef>
              <a:spcAft>
                <a:spcPts val="0"/>
              </a:spcAft>
              <a:buClr>
                <a:schemeClr val="dk1"/>
              </a:buClr>
              <a:buSzPts val="1200"/>
              <a:buChar char="•"/>
              <a:defRPr/>
            </a:lvl7pPr>
            <a:lvl8pPr marL="3657599" lvl="7" indent="-304801" algn="l">
              <a:lnSpc>
                <a:spcPct val="90000"/>
              </a:lnSpc>
              <a:spcBef>
                <a:spcPts val="400"/>
              </a:spcBef>
              <a:spcAft>
                <a:spcPts val="0"/>
              </a:spcAft>
              <a:buClr>
                <a:schemeClr val="dk1"/>
              </a:buClr>
              <a:buSzPts val="1200"/>
              <a:buChar char="•"/>
              <a:defRPr/>
            </a:lvl8pPr>
            <a:lvl9pPr marL="4114800" lvl="8" indent="-304801" algn="l">
              <a:lnSpc>
                <a:spcPct val="90000"/>
              </a:lnSpc>
              <a:spcBef>
                <a:spcPts val="400"/>
              </a:spcBef>
              <a:spcAft>
                <a:spcPts val="0"/>
              </a:spcAft>
              <a:buClr>
                <a:schemeClr val="dk1"/>
              </a:buClr>
              <a:buSzPts val="1200"/>
              <a:buChar char="•"/>
              <a:defRPr/>
            </a:lvl9pPr>
          </a:lstStyle>
          <a:p>
            <a:endParaRPr/>
          </a:p>
        </p:txBody>
      </p:sp>
      <p:sp>
        <p:nvSpPr>
          <p:cNvPr id="104" name="Google Shape;104;g13b65758e14_13_31"/>
          <p:cNvSpPr txBox="1">
            <a:spLocks noGrp="1"/>
          </p:cNvSpPr>
          <p:nvPr>
            <p:ph type="dt" idx="10"/>
          </p:nvPr>
        </p:nvSpPr>
        <p:spPr>
          <a:xfrm>
            <a:off x="628651" y="6356354"/>
            <a:ext cx="2057400" cy="365125"/>
          </a:xfrm>
          <a:prstGeom prst="rect">
            <a:avLst/>
          </a:prstGeom>
          <a:noFill/>
          <a:ln>
            <a:noFill/>
          </a:ln>
        </p:spPr>
        <p:txBody>
          <a:bodyPr spcFirstLastPara="1" wrap="square" lIns="58575" tIns="29275" rIns="58575" bIns="29275" anchor="ctr" anchorCtr="0">
            <a:noAutofit/>
          </a:bodyPr>
          <a:lstStyle>
            <a:lvl1pPr lvl="0" algn="l">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05" name="Google Shape;105;g13b65758e14_13_31"/>
          <p:cNvSpPr txBox="1">
            <a:spLocks noGrp="1"/>
          </p:cNvSpPr>
          <p:nvPr>
            <p:ph type="ftr" idx="11"/>
          </p:nvPr>
        </p:nvSpPr>
        <p:spPr>
          <a:xfrm>
            <a:off x="3028951" y="6356354"/>
            <a:ext cx="3086100" cy="365125"/>
          </a:xfrm>
          <a:prstGeom prst="rect">
            <a:avLst/>
          </a:prstGeom>
          <a:noFill/>
          <a:ln>
            <a:noFill/>
          </a:ln>
        </p:spPr>
        <p:txBody>
          <a:bodyPr spcFirstLastPara="1" wrap="square" lIns="58575" tIns="29275" rIns="58575" bIns="29275" anchor="ctr" anchorCtr="0">
            <a:noAutofit/>
          </a:bodyPr>
          <a:lstStyle>
            <a:lvl1pPr lvl="0" algn="ctr">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06" name="Google Shape;106;g13b65758e14_13_31"/>
          <p:cNvSpPr txBox="1">
            <a:spLocks noGrp="1"/>
          </p:cNvSpPr>
          <p:nvPr>
            <p:ph type="sldNum" idx="12"/>
          </p:nvPr>
        </p:nvSpPr>
        <p:spPr>
          <a:xfrm>
            <a:off x="6457951" y="6356354"/>
            <a:ext cx="2057400" cy="365125"/>
          </a:xfrm>
          <a:prstGeom prst="rect">
            <a:avLst/>
          </a:prstGeom>
          <a:noFill/>
          <a:ln>
            <a:noFill/>
          </a:ln>
        </p:spPr>
        <p:txBody>
          <a:bodyPr spcFirstLastPara="1" wrap="square" lIns="58575" tIns="29275" rIns="58575" bIns="2927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7"/>
        <p:cNvGrpSpPr/>
        <p:nvPr/>
      </p:nvGrpSpPr>
      <p:grpSpPr>
        <a:xfrm>
          <a:off x="0" y="0"/>
          <a:ext cx="0" cy="0"/>
          <a:chOff x="0" y="0"/>
          <a:chExt cx="0" cy="0"/>
        </a:xfrm>
      </p:grpSpPr>
      <p:sp>
        <p:nvSpPr>
          <p:cNvPr id="108" name="Google Shape;108;g13b65758e14_13_40"/>
          <p:cNvSpPr txBox="1">
            <a:spLocks noGrp="1"/>
          </p:cNvSpPr>
          <p:nvPr>
            <p:ph type="title"/>
          </p:nvPr>
        </p:nvSpPr>
        <p:spPr>
          <a:xfrm>
            <a:off x="628651" y="365128"/>
            <a:ext cx="7886700" cy="1325563"/>
          </a:xfrm>
          <a:prstGeom prst="rect">
            <a:avLst/>
          </a:prstGeom>
          <a:noFill/>
          <a:ln>
            <a:noFill/>
          </a:ln>
        </p:spPr>
        <p:txBody>
          <a:bodyPr spcFirstLastPara="1" wrap="square" lIns="58575" tIns="29275" rIns="58575" bIns="29275" anchor="ctr" anchorCtr="0">
            <a:normAutofit/>
          </a:bodyPr>
          <a:lstStyle>
            <a:lvl1pPr lvl="0" algn="l">
              <a:lnSpc>
                <a:spcPct val="90000"/>
              </a:lnSpc>
              <a:spcBef>
                <a:spcPts val="0"/>
              </a:spcBef>
              <a:spcAft>
                <a:spcPts val="0"/>
              </a:spcAft>
              <a:buClr>
                <a:schemeClr val="dk1"/>
              </a:buClr>
              <a:buSzPts val="12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09" name="Google Shape;109;g13b65758e14_13_40"/>
          <p:cNvSpPr txBox="1">
            <a:spLocks noGrp="1"/>
          </p:cNvSpPr>
          <p:nvPr>
            <p:ph type="dt" idx="10"/>
          </p:nvPr>
        </p:nvSpPr>
        <p:spPr>
          <a:xfrm>
            <a:off x="628651" y="6356354"/>
            <a:ext cx="2057400" cy="365125"/>
          </a:xfrm>
          <a:prstGeom prst="rect">
            <a:avLst/>
          </a:prstGeom>
          <a:noFill/>
          <a:ln>
            <a:noFill/>
          </a:ln>
        </p:spPr>
        <p:txBody>
          <a:bodyPr spcFirstLastPara="1" wrap="square" lIns="58575" tIns="29275" rIns="58575" bIns="29275" anchor="ctr" anchorCtr="0">
            <a:noAutofit/>
          </a:bodyPr>
          <a:lstStyle>
            <a:lvl1pPr lvl="0" algn="l">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10" name="Google Shape;110;g13b65758e14_13_40"/>
          <p:cNvSpPr txBox="1">
            <a:spLocks noGrp="1"/>
          </p:cNvSpPr>
          <p:nvPr>
            <p:ph type="ftr" idx="11"/>
          </p:nvPr>
        </p:nvSpPr>
        <p:spPr>
          <a:xfrm>
            <a:off x="3028951" y="6356354"/>
            <a:ext cx="3086100" cy="365125"/>
          </a:xfrm>
          <a:prstGeom prst="rect">
            <a:avLst/>
          </a:prstGeom>
          <a:noFill/>
          <a:ln>
            <a:noFill/>
          </a:ln>
        </p:spPr>
        <p:txBody>
          <a:bodyPr spcFirstLastPara="1" wrap="square" lIns="58575" tIns="29275" rIns="58575" bIns="29275" anchor="ctr" anchorCtr="0">
            <a:noAutofit/>
          </a:bodyPr>
          <a:lstStyle>
            <a:lvl1pPr lvl="0" algn="ctr">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11" name="Google Shape;111;g13b65758e14_13_40"/>
          <p:cNvSpPr txBox="1">
            <a:spLocks noGrp="1"/>
          </p:cNvSpPr>
          <p:nvPr>
            <p:ph type="sldNum" idx="12"/>
          </p:nvPr>
        </p:nvSpPr>
        <p:spPr>
          <a:xfrm>
            <a:off x="6457951" y="6356354"/>
            <a:ext cx="2057400" cy="365125"/>
          </a:xfrm>
          <a:prstGeom prst="rect">
            <a:avLst/>
          </a:prstGeom>
          <a:noFill/>
          <a:ln>
            <a:noFill/>
          </a:ln>
        </p:spPr>
        <p:txBody>
          <a:bodyPr spcFirstLastPara="1" wrap="square" lIns="58575" tIns="29275" rIns="58575" bIns="2927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2"/>
        <p:cNvGrpSpPr/>
        <p:nvPr/>
      </p:nvGrpSpPr>
      <p:grpSpPr>
        <a:xfrm>
          <a:off x="0" y="0"/>
          <a:ext cx="0" cy="0"/>
          <a:chOff x="0" y="0"/>
          <a:chExt cx="0" cy="0"/>
        </a:xfrm>
      </p:grpSpPr>
      <p:sp>
        <p:nvSpPr>
          <p:cNvPr id="113" name="Google Shape;113;g13b65758e14_13_45"/>
          <p:cNvSpPr txBox="1">
            <a:spLocks noGrp="1"/>
          </p:cNvSpPr>
          <p:nvPr>
            <p:ph type="dt" idx="10"/>
          </p:nvPr>
        </p:nvSpPr>
        <p:spPr>
          <a:xfrm>
            <a:off x="628651" y="6356354"/>
            <a:ext cx="2057400" cy="365125"/>
          </a:xfrm>
          <a:prstGeom prst="rect">
            <a:avLst/>
          </a:prstGeom>
          <a:noFill/>
          <a:ln>
            <a:noFill/>
          </a:ln>
        </p:spPr>
        <p:txBody>
          <a:bodyPr spcFirstLastPara="1" wrap="square" lIns="58575" tIns="29275" rIns="58575" bIns="29275" anchor="ctr" anchorCtr="0">
            <a:noAutofit/>
          </a:bodyPr>
          <a:lstStyle>
            <a:lvl1pPr lvl="0" algn="l">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14" name="Google Shape;114;g13b65758e14_13_45"/>
          <p:cNvSpPr txBox="1">
            <a:spLocks noGrp="1"/>
          </p:cNvSpPr>
          <p:nvPr>
            <p:ph type="ftr" idx="11"/>
          </p:nvPr>
        </p:nvSpPr>
        <p:spPr>
          <a:xfrm>
            <a:off x="3028951" y="6356354"/>
            <a:ext cx="3086100" cy="365125"/>
          </a:xfrm>
          <a:prstGeom prst="rect">
            <a:avLst/>
          </a:prstGeom>
          <a:noFill/>
          <a:ln>
            <a:noFill/>
          </a:ln>
        </p:spPr>
        <p:txBody>
          <a:bodyPr spcFirstLastPara="1" wrap="square" lIns="58575" tIns="29275" rIns="58575" bIns="29275" anchor="ctr" anchorCtr="0">
            <a:noAutofit/>
          </a:bodyPr>
          <a:lstStyle>
            <a:lvl1pPr lvl="0" algn="ctr">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15" name="Google Shape;115;g13b65758e14_13_45"/>
          <p:cNvSpPr txBox="1">
            <a:spLocks noGrp="1"/>
          </p:cNvSpPr>
          <p:nvPr>
            <p:ph type="sldNum" idx="12"/>
          </p:nvPr>
        </p:nvSpPr>
        <p:spPr>
          <a:xfrm>
            <a:off x="6457951" y="6356354"/>
            <a:ext cx="2057400" cy="365125"/>
          </a:xfrm>
          <a:prstGeom prst="rect">
            <a:avLst/>
          </a:prstGeom>
          <a:noFill/>
          <a:ln>
            <a:noFill/>
          </a:ln>
        </p:spPr>
        <p:txBody>
          <a:bodyPr spcFirstLastPara="1" wrap="square" lIns="58575" tIns="29275" rIns="58575" bIns="2927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16"/>
        <p:cNvGrpSpPr/>
        <p:nvPr/>
      </p:nvGrpSpPr>
      <p:grpSpPr>
        <a:xfrm>
          <a:off x="0" y="0"/>
          <a:ext cx="0" cy="0"/>
          <a:chOff x="0" y="0"/>
          <a:chExt cx="0" cy="0"/>
        </a:xfrm>
      </p:grpSpPr>
      <p:sp>
        <p:nvSpPr>
          <p:cNvPr id="117" name="Google Shape;117;g13b65758e14_13_49"/>
          <p:cNvSpPr txBox="1">
            <a:spLocks noGrp="1"/>
          </p:cNvSpPr>
          <p:nvPr>
            <p:ph type="title"/>
          </p:nvPr>
        </p:nvSpPr>
        <p:spPr>
          <a:xfrm>
            <a:off x="629841" y="457200"/>
            <a:ext cx="2949179" cy="1600200"/>
          </a:xfrm>
          <a:prstGeom prst="rect">
            <a:avLst/>
          </a:prstGeom>
          <a:noFill/>
          <a:ln>
            <a:noFill/>
          </a:ln>
        </p:spPr>
        <p:txBody>
          <a:bodyPr spcFirstLastPara="1" wrap="square" lIns="58575" tIns="29275" rIns="58575" bIns="29275" anchor="b" anchorCtr="0">
            <a:normAutofit/>
          </a:bodyPr>
          <a:lstStyle>
            <a:lvl1pPr lvl="0" algn="l">
              <a:lnSpc>
                <a:spcPct val="90000"/>
              </a:lnSpc>
              <a:spcBef>
                <a:spcPts val="0"/>
              </a:spcBef>
              <a:spcAft>
                <a:spcPts val="0"/>
              </a:spcAft>
              <a:buClr>
                <a:schemeClr val="dk1"/>
              </a:buClr>
              <a:buSzPts val="2700"/>
              <a:buFont typeface="Calibri"/>
              <a:buNone/>
              <a:defRPr sz="2700"/>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18" name="Google Shape;118;g13b65758e14_13_49"/>
          <p:cNvSpPr txBox="1">
            <a:spLocks noGrp="1"/>
          </p:cNvSpPr>
          <p:nvPr>
            <p:ph type="body" idx="1"/>
          </p:nvPr>
        </p:nvSpPr>
        <p:spPr>
          <a:xfrm>
            <a:off x="3887391" y="987429"/>
            <a:ext cx="4629151" cy="4873625"/>
          </a:xfrm>
          <a:prstGeom prst="rect">
            <a:avLst/>
          </a:prstGeom>
          <a:noFill/>
          <a:ln>
            <a:noFill/>
          </a:ln>
        </p:spPr>
        <p:txBody>
          <a:bodyPr spcFirstLastPara="1" wrap="square" lIns="58575" tIns="29275" rIns="58575" bIns="29275" anchor="t" anchorCtr="0">
            <a:normAutofit/>
          </a:bodyPr>
          <a:lstStyle>
            <a:lvl1pPr marL="457199" lvl="0" indent="-400051" algn="l">
              <a:lnSpc>
                <a:spcPct val="90000"/>
              </a:lnSpc>
              <a:spcBef>
                <a:spcPts val="900"/>
              </a:spcBef>
              <a:spcAft>
                <a:spcPts val="0"/>
              </a:spcAft>
              <a:buClr>
                <a:schemeClr val="dk1"/>
              </a:buClr>
              <a:buSzPts val="2700"/>
              <a:buChar char="•"/>
              <a:defRPr sz="2700"/>
            </a:lvl1pPr>
            <a:lvl2pPr marL="914400" lvl="1" indent="-381001" algn="l">
              <a:lnSpc>
                <a:spcPct val="90000"/>
              </a:lnSpc>
              <a:spcBef>
                <a:spcPts val="400"/>
              </a:spcBef>
              <a:spcAft>
                <a:spcPts val="0"/>
              </a:spcAft>
              <a:buClr>
                <a:schemeClr val="dk1"/>
              </a:buClr>
              <a:buSzPts val="2400"/>
              <a:buChar char="•"/>
              <a:defRPr sz="2400"/>
            </a:lvl2pPr>
            <a:lvl3pPr marL="1371600" lvl="2" indent="-361951" algn="l">
              <a:lnSpc>
                <a:spcPct val="90000"/>
              </a:lnSpc>
              <a:spcBef>
                <a:spcPts val="400"/>
              </a:spcBef>
              <a:spcAft>
                <a:spcPts val="0"/>
              </a:spcAft>
              <a:buClr>
                <a:schemeClr val="dk1"/>
              </a:buClr>
              <a:buSzPts val="2100"/>
              <a:buChar char="•"/>
              <a:defRPr sz="2100"/>
            </a:lvl3pPr>
            <a:lvl4pPr marL="1828800" lvl="3" indent="-336551" algn="l">
              <a:lnSpc>
                <a:spcPct val="90000"/>
              </a:lnSpc>
              <a:spcBef>
                <a:spcPts val="400"/>
              </a:spcBef>
              <a:spcAft>
                <a:spcPts val="0"/>
              </a:spcAft>
              <a:buClr>
                <a:schemeClr val="dk1"/>
              </a:buClr>
              <a:buSzPts val="1700"/>
              <a:buChar char="•"/>
              <a:defRPr sz="1700"/>
            </a:lvl4pPr>
            <a:lvl5pPr marL="2286000" lvl="4" indent="-336551" algn="l">
              <a:lnSpc>
                <a:spcPct val="90000"/>
              </a:lnSpc>
              <a:spcBef>
                <a:spcPts val="400"/>
              </a:spcBef>
              <a:spcAft>
                <a:spcPts val="0"/>
              </a:spcAft>
              <a:buClr>
                <a:schemeClr val="dk1"/>
              </a:buClr>
              <a:buSzPts val="1700"/>
              <a:buChar char="•"/>
              <a:defRPr sz="1700"/>
            </a:lvl5pPr>
            <a:lvl6pPr marL="2743201" lvl="5" indent="-336551" algn="l">
              <a:lnSpc>
                <a:spcPct val="90000"/>
              </a:lnSpc>
              <a:spcBef>
                <a:spcPts val="400"/>
              </a:spcBef>
              <a:spcAft>
                <a:spcPts val="0"/>
              </a:spcAft>
              <a:buClr>
                <a:schemeClr val="dk1"/>
              </a:buClr>
              <a:buSzPts val="1700"/>
              <a:buChar char="•"/>
              <a:defRPr sz="1700"/>
            </a:lvl6pPr>
            <a:lvl7pPr marL="3200400" lvl="6" indent="-336551" algn="l">
              <a:lnSpc>
                <a:spcPct val="90000"/>
              </a:lnSpc>
              <a:spcBef>
                <a:spcPts val="400"/>
              </a:spcBef>
              <a:spcAft>
                <a:spcPts val="0"/>
              </a:spcAft>
              <a:buClr>
                <a:schemeClr val="dk1"/>
              </a:buClr>
              <a:buSzPts val="1700"/>
              <a:buChar char="•"/>
              <a:defRPr sz="1700"/>
            </a:lvl7pPr>
            <a:lvl8pPr marL="3657599" lvl="7" indent="-336551" algn="l">
              <a:lnSpc>
                <a:spcPct val="90000"/>
              </a:lnSpc>
              <a:spcBef>
                <a:spcPts val="400"/>
              </a:spcBef>
              <a:spcAft>
                <a:spcPts val="0"/>
              </a:spcAft>
              <a:buClr>
                <a:schemeClr val="dk1"/>
              </a:buClr>
              <a:buSzPts val="1700"/>
              <a:buChar char="•"/>
              <a:defRPr sz="1700"/>
            </a:lvl8pPr>
            <a:lvl9pPr marL="4114800" lvl="8" indent="-336551" algn="l">
              <a:lnSpc>
                <a:spcPct val="90000"/>
              </a:lnSpc>
              <a:spcBef>
                <a:spcPts val="400"/>
              </a:spcBef>
              <a:spcAft>
                <a:spcPts val="0"/>
              </a:spcAft>
              <a:buClr>
                <a:schemeClr val="dk1"/>
              </a:buClr>
              <a:buSzPts val="1700"/>
              <a:buChar char="•"/>
              <a:defRPr sz="1700"/>
            </a:lvl9pPr>
          </a:lstStyle>
          <a:p>
            <a:endParaRPr/>
          </a:p>
        </p:txBody>
      </p:sp>
      <p:sp>
        <p:nvSpPr>
          <p:cNvPr id="119" name="Google Shape;119;g13b65758e14_13_49"/>
          <p:cNvSpPr txBox="1">
            <a:spLocks noGrp="1"/>
          </p:cNvSpPr>
          <p:nvPr>
            <p:ph type="body" idx="2"/>
          </p:nvPr>
        </p:nvSpPr>
        <p:spPr>
          <a:xfrm>
            <a:off x="629841" y="2057400"/>
            <a:ext cx="2949179" cy="3811588"/>
          </a:xfrm>
          <a:prstGeom prst="rect">
            <a:avLst/>
          </a:prstGeom>
          <a:noFill/>
          <a:ln>
            <a:noFill/>
          </a:ln>
        </p:spPr>
        <p:txBody>
          <a:bodyPr spcFirstLastPara="1" wrap="square" lIns="58575" tIns="29275" rIns="58575" bIns="29275" anchor="t" anchorCtr="0">
            <a:normAutofit/>
          </a:bodyPr>
          <a:lstStyle>
            <a:lvl1pPr marL="457199" lvl="0" indent="-228600" algn="l">
              <a:lnSpc>
                <a:spcPct val="90000"/>
              </a:lnSpc>
              <a:spcBef>
                <a:spcPts val="900"/>
              </a:spcBef>
              <a:spcAft>
                <a:spcPts val="0"/>
              </a:spcAft>
              <a:buClr>
                <a:schemeClr val="dk1"/>
              </a:buClr>
              <a:buSzPts val="1400"/>
              <a:buNone/>
              <a:defRPr sz="1400"/>
            </a:lvl1pPr>
            <a:lvl2pPr marL="914400" lvl="1" indent="-228600" algn="l">
              <a:lnSpc>
                <a:spcPct val="90000"/>
              </a:lnSpc>
              <a:spcBef>
                <a:spcPts val="400"/>
              </a:spcBef>
              <a:spcAft>
                <a:spcPts val="0"/>
              </a:spcAft>
              <a:buClr>
                <a:schemeClr val="dk1"/>
              </a:buClr>
              <a:buSzPts val="1200"/>
              <a:buNone/>
              <a:defRPr sz="1200"/>
            </a:lvl2pPr>
            <a:lvl3pPr marL="1371600" lvl="2" indent="-228600" algn="l">
              <a:lnSpc>
                <a:spcPct val="90000"/>
              </a:lnSpc>
              <a:spcBef>
                <a:spcPts val="400"/>
              </a:spcBef>
              <a:spcAft>
                <a:spcPts val="0"/>
              </a:spcAft>
              <a:buClr>
                <a:schemeClr val="dk1"/>
              </a:buClr>
              <a:buSzPts val="1000"/>
              <a:buNone/>
              <a:defRPr sz="1000"/>
            </a:lvl3pPr>
            <a:lvl4pPr marL="1828800" lvl="3" indent="-228600" algn="l">
              <a:lnSpc>
                <a:spcPct val="90000"/>
              </a:lnSpc>
              <a:spcBef>
                <a:spcPts val="400"/>
              </a:spcBef>
              <a:spcAft>
                <a:spcPts val="0"/>
              </a:spcAft>
              <a:buClr>
                <a:schemeClr val="dk1"/>
              </a:buClr>
              <a:buSzPts val="900"/>
              <a:buNone/>
              <a:defRPr sz="900"/>
            </a:lvl4pPr>
            <a:lvl5pPr marL="2286000" lvl="4" indent="-228600" algn="l">
              <a:lnSpc>
                <a:spcPct val="90000"/>
              </a:lnSpc>
              <a:spcBef>
                <a:spcPts val="400"/>
              </a:spcBef>
              <a:spcAft>
                <a:spcPts val="0"/>
              </a:spcAft>
              <a:buClr>
                <a:schemeClr val="dk1"/>
              </a:buClr>
              <a:buSzPts val="900"/>
              <a:buNone/>
              <a:defRPr sz="900"/>
            </a:lvl5pPr>
            <a:lvl6pPr marL="2743201" lvl="5" indent="-228600" algn="l">
              <a:lnSpc>
                <a:spcPct val="90000"/>
              </a:lnSpc>
              <a:spcBef>
                <a:spcPts val="400"/>
              </a:spcBef>
              <a:spcAft>
                <a:spcPts val="0"/>
              </a:spcAft>
              <a:buClr>
                <a:schemeClr val="dk1"/>
              </a:buClr>
              <a:buSzPts val="900"/>
              <a:buNone/>
              <a:defRPr sz="900"/>
            </a:lvl6pPr>
            <a:lvl7pPr marL="3200400" lvl="6" indent="-228600" algn="l">
              <a:lnSpc>
                <a:spcPct val="90000"/>
              </a:lnSpc>
              <a:spcBef>
                <a:spcPts val="400"/>
              </a:spcBef>
              <a:spcAft>
                <a:spcPts val="0"/>
              </a:spcAft>
              <a:buClr>
                <a:schemeClr val="dk1"/>
              </a:buClr>
              <a:buSzPts val="900"/>
              <a:buNone/>
              <a:defRPr sz="900"/>
            </a:lvl7pPr>
            <a:lvl8pPr marL="3657599" lvl="7" indent="-228600" algn="l">
              <a:lnSpc>
                <a:spcPct val="90000"/>
              </a:lnSpc>
              <a:spcBef>
                <a:spcPts val="400"/>
              </a:spcBef>
              <a:spcAft>
                <a:spcPts val="0"/>
              </a:spcAft>
              <a:buClr>
                <a:schemeClr val="dk1"/>
              </a:buClr>
              <a:buSzPts val="900"/>
              <a:buNone/>
              <a:defRPr sz="900"/>
            </a:lvl8pPr>
            <a:lvl9pPr marL="4114800" lvl="8" indent="-228600" algn="l">
              <a:lnSpc>
                <a:spcPct val="90000"/>
              </a:lnSpc>
              <a:spcBef>
                <a:spcPts val="400"/>
              </a:spcBef>
              <a:spcAft>
                <a:spcPts val="0"/>
              </a:spcAft>
              <a:buClr>
                <a:schemeClr val="dk1"/>
              </a:buClr>
              <a:buSzPts val="900"/>
              <a:buNone/>
              <a:defRPr sz="900"/>
            </a:lvl9pPr>
          </a:lstStyle>
          <a:p>
            <a:endParaRPr/>
          </a:p>
        </p:txBody>
      </p:sp>
      <p:sp>
        <p:nvSpPr>
          <p:cNvPr id="120" name="Google Shape;120;g13b65758e14_13_49"/>
          <p:cNvSpPr txBox="1">
            <a:spLocks noGrp="1"/>
          </p:cNvSpPr>
          <p:nvPr>
            <p:ph type="dt" idx="10"/>
          </p:nvPr>
        </p:nvSpPr>
        <p:spPr>
          <a:xfrm>
            <a:off x="628651" y="6356354"/>
            <a:ext cx="2057400" cy="365125"/>
          </a:xfrm>
          <a:prstGeom prst="rect">
            <a:avLst/>
          </a:prstGeom>
          <a:noFill/>
          <a:ln>
            <a:noFill/>
          </a:ln>
        </p:spPr>
        <p:txBody>
          <a:bodyPr spcFirstLastPara="1" wrap="square" lIns="58575" tIns="29275" rIns="58575" bIns="29275" anchor="ctr" anchorCtr="0">
            <a:noAutofit/>
          </a:bodyPr>
          <a:lstStyle>
            <a:lvl1pPr lvl="0" algn="l">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21" name="Google Shape;121;g13b65758e14_13_49"/>
          <p:cNvSpPr txBox="1">
            <a:spLocks noGrp="1"/>
          </p:cNvSpPr>
          <p:nvPr>
            <p:ph type="ftr" idx="11"/>
          </p:nvPr>
        </p:nvSpPr>
        <p:spPr>
          <a:xfrm>
            <a:off x="3028951" y="6356354"/>
            <a:ext cx="3086100" cy="365125"/>
          </a:xfrm>
          <a:prstGeom prst="rect">
            <a:avLst/>
          </a:prstGeom>
          <a:noFill/>
          <a:ln>
            <a:noFill/>
          </a:ln>
        </p:spPr>
        <p:txBody>
          <a:bodyPr spcFirstLastPara="1" wrap="square" lIns="58575" tIns="29275" rIns="58575" bIns="29275" anchor="ctr" anchorCtr="0">
            <a:noAutofit/>
          </a:bodyPr>
          <a:lstStyle>
            <a:lvl1pPr lvl="0" algn="ctr">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22" name="Google Shape;122;g13b65758e14_13_49"/>
          <p:cNvSpPr txBox="1">
            <a:spLocks noGrp="1"/>
          </p:cNvSpPr>
          <p:nvPr>
            <p:ph type="sldNum" idx="12"/>
          </p:nvPr>
        </p:nvSpPr>
        <p:spPr>
          <a:xfrm>
            <a:off x="6457951" y="6356354"/>
            <a:ext cx="2057400" cy="365125"/>
          </a:xfrm>
          <a:prstGeom prst="rect">
            <a:avLst/>
          </a:prstGeom>
          <a:noFill/>
          <a:ln>
            <a:noFill/>
          </a:ln>
        </p:spPr>
        <p:txBody>
          <a:bodyPr spcFirstLastPara="1" wrap="square" lIns="58575" tIns="29275" rIns="58575" bIns="2927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23"/>
        <p:cNvGrpSpPr/>
        <p:nvPr/>
      </p:nvGrpSpPr>
      <p:grpSpPr>
        <a:xfrm>
          <a:off x="0" y="0"/>
          <a:ext cx="0" cy="0"/>
          <a:chOff x="0" y="0"/>
          <a:chExt cx="0" cy="0"/>
        </a:xfrm>
      </p:grpSpPr>
      <p:sp>
        <p:nvSpPr>
          <p:cNvPr id="124" name="Google Shape;124;g13b65758e14_13_56"/>
          <p:cNvSpPr txBox="1">
            <a:spLocks noGrp="1"/>
          </p:cNvSpPr>
          <p:nvPr>
            <p:ph type="title"/>
          </p:nvPr>
        </p:nvSpPr>
        <p:spPr>
          <a:xfrm>
            <a:off x="629841" y="457200"/>
            <a:ext cx="2949179" cy="1600200"/>
          </a:xfrm>
          <a:prstGeom prst="rect">
            <a:avLst/>
          </a:prstGeom>
          <a:noFill/>
          <a:ln>
            <a:noFill/>
          </a:ln>
        </p:spPr>
        <p:txBody>
          <a:bodyPr spcFirstLastPara="1" wrap="square" lIns="58575" tIns="29275" rIns="58575" bIns="29275" anchor="b" anchorCtr="0">
            <a:normAutofit/>
          </a:bodyPr>
          <a:lstStyle>
            <a:lvl1pPr lvl="0" algn="l">
              <a:lnSpc>
                <a:spcPct val="90000"/>
              </a:lnSpc>
              <a:spcBef>
                <a:spcPts val="0"/>
              </a:spcBef>
              <a:spcAft>
                <a:spcPts val="0"/>
              </a:spcAft>
              <a:buClr>
                <a:schemeClr val="dk1"/>
              </a:buClr>
              <a:buSzPts val="2700"/>
              <a:buFont typeface="Calibri"/>
              <a:buNone/>
              <a:defRPr sz="2700"/>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25" name="Google Shape;125;g13b65758e14_13_56"/>
          <p:cNvSpPr>
            <a:spLocks noGrp="1"/>
          </p:cNvSpPr>
          <p:nvPr>
            <p:ph type="pic" idx="2"/>
          </p:nvPr>
        </p:nvSpPr>
        <p:spPr>
          <a:xfrm>
            <a:off x="3887391" y="987429"/>
            <a:ext cx="4629151" cy="4873625"/>
          </a:xfrm>
          <a:prstGeom prst="rect">
            <a:avLst/>
          </a:prstGeom>
          <a:noFill/>
          <a:ln>
            <a:noFill/>
          </a:ln>
        </p:spPr>
      </p:sp>
      <p:sp>
        <p:nvSpPr>
          <p:cNvPr id="126" name="Google Shape;126;g13b65758e14_13_56"/>
          <p:cNvSpPr txBox="1">
            <a:spLocks noGrp="1"/>
          </p:cNvSpPr>
          <p:nvPr>
            <p:ph type="body" idx="1"/>
          </p:nvPr>
        </p:nvSpPr>
        <p:spPr>
          <a:xfrm>
            <a:off x="629841" y="2057400"/>
            <a:ext cx="2949179" cy="3811588"/>
          </a:xfrm>
          <a:prstGeom prst="rect">
            <a:avLst/>
          </a:prstGeom>
          <a:noFill/>
          <a:ln>
            <a:noFill/>
          </a:ln>
        </p:spPr>
        <p:txBody>
          <a:bodyPr spcFirstLastPara="1" wrap="square" lIns="58575" tIns="29275" rIns="58575" bIns="29275" anchor="t" anchorCtr="0">
            <a:normAutofit/>
          </a:bodyPr>
          <a:lstStyle>
            <a:lvl1pPr marL="457199" lvl="0" indent="-228600" algn="l">
              <a:lnSpc>
                <a:spcPct val="90000"/>
              </a:lnSpc>
              <a:spcBef>
                <a:spcPts val="900"/>
              </a:spcBef>
              <a:spcAft>
                <a:spcPts val="0"/>
              </a:spcAft>
              <a:buClr>
                <a:schemeClr val="dk1"/>
              </a:buClr>
              <a:buSzPts val="1400"/>
              <a:buNone/>
              <a:defRPr sz="1400"/>
            </a:lvl1pPr>
            <a:lvl2pPr marL="914400" lvl="1" indent="-228600" algn="l">
              <a:lnSpc>
                <a:spcPct val="90000"/>
              </a:lnSpc>
              <a:spcBef>
                <a:spcPts val="400"/>
              </a:spcBef>
              <a:spcAft>
                <a:spcPts val="0"/>
              </a:spcAft>
              <a:buClr>
                <a:schemeClr val="dk1"/>
              </a:buClr>
              <a:buSzPts val="1200"/>
              <a:buNone/>
              <a:defRPr sz="1200"/>
            </a:lvl2pPr>
            <a:lvl3pPr marL="1371600" lvl="2" indent="-228600" algn="l">
              <a:lnSpc>
                <a:spcPct val="90000"/>
              </a:lnSpc>
              <a:spcBef>
                <a:spcPts val="400"/>
              </a:spcBef>
              <a:spcAft>
                <a:spcPts val="0"/>
              </a:spcAft>
              <a:buClr>
                <a:schemeClr val="dk1"/>
              </a:buClr>
              <a:buSzPts val="1000"/>
              <a:buNone/>
              <a:defRPr sz="1000"/>
            </a:lvl3pPr>
            <a:lvl4pPr marL="1828800" lvl="3" indent="-228600" algn="l">
              <a:lnSpc>
                <a:spcPct val="90000"/>
              </a:lnSpc>
              <a:spcBef>
                <a:spcPts val="400"/>
              </a:spcBef>
              <a:spcAft>
                <a:spcPts val="0"/>
              </a:spcAft>
              <a:buClr>
                <a:schemeClr val="dk1"/>
              </a:buClr>
              <a:buSzPts val="900"/>
              <a:buNone/>
              <a:defRPr sz="900"/>
            </a:lvl4pPr>
            <a:lvl5pPr marL="2286000" lvl="4" indent="-228600" algn="l">
              <a:lnSpc>
                <a:spcPct val="90000"/>
              </a:lnSpc>
              <a:spcBef>
                <a:spcPts val="400"/>
              </a:spcBef>
              <a:spcAft>
                <a:spcPts val="0"/>
              </a:spcAft>
              <a:buClr>
                <a:schemeClr val="dk1"/>
              </a:buClr>
              <a:buSzPts val="900"/>
              <a:buNone/>
              <a:defRPr sz="900"/>
            </a:lvl5pPr>
            <a:lvl6pPr marL="2743201" lvl="5" indent="-228600" algn="l">
              <a:lnSpc>
                <a:spcPct val="90000"/>
              </a:lnSpc>
              <a:spcBef>
                <a:spcPts val="400"/>
              </a:spcBef>
              <a:spcAft>
                <a:spcPts val="0"/>
              </a:spcAft>
              <a:buClr>
                <a:schemeClr val="dk1"/>
              </a:buClr>
              <a:buSzPts val="900"/>
              <a:buNone/>
              <a:defRPr sz="900"/>
            </a:lvl6pPr>
            <a:lvl7pPr marL="3200400" lvl="6" indent="-228600" algn="l">
              <a:lnSpc>
                <a:spcPct val="90000"/>
              </a:lnSpc>
              <a:spcBef>
                <a:spcPts val="400"/>
              </a:spcBef>
              <a:spcAft>
                <a:spcPts val="0"/>
              </a:spcAft>
              <a:buClr>
                <a:schemeClr val="dk1"/>
              </a:buClr>
              <a:buSzPts val="900"/>
              <a:buNone/>
              <a:defRPr sz="900"/>
            </a:lvl7pPr>
            <a:lvl8pPr marL="3657599" lvl="7" indent="-228600" algn="l">
              <a:lnSpc>
                <a:spcPct val="90000"/>
              </a:lnSpc>
              <a:spcBef>
                <a:spcPts val="400"/>
              </a:spcBef>
              <a:spcAft>
                <a:spcPts val="0"/>
              </a:spcAft>
              <a:buClr>
                <a:schemeClr val="dk1"/>
              </a:buClr>
              <a:buSzPts val="900"/>
              <a:buNone/>
              <a:defRPr sz="900"/>
            </a:lvl8pPr>
            <a:lvl9pPr marL="4114800" lvl="8" indent="-228600" algn="l">
              <a:lnSpc>
                <a:spcPct val="90000"/>
              </a:lnSpc>
              <a:spcBef>
                <a:spcPts val="400"/>
              </a:spcBef>
              <a:spcAft>
                <a:spcPts val="0"/>
              </a:spcAft>
              <a:buClr>
                <a:schemeClr val="dk1"/>
              </a:buClr>
              <a:buSzPts val="900"/>
              <a:buNone/>
              <a:defRPr sz="900"/>
            </a:lvl9pPr>
          </a:lstStyle>
          <a:p>
            <a:endParaRPr/>
          </a:p>
        </p:txBody>
      </p:sp>
      <p:sp>
        <p:nvSpPr>
          <p:cNvPr id="127" name="Google Shape;127;g13b65758e14_13_56"/>
          <p:cNvSpPr txBox="1">
            <a:spLocks noGrp="1"/>
          </p:cNvSpPr>
          <p:nvPr>
            <p:ph type="dt" idx="10"/>
          </p:nvPr>
        </p:nvSpPr>
        <p:spPr>
          <a:xfrm>
            <a:off x="628651" y="6356354"/>
            <a:ext cx="2057400" cy="365125"/>
          </a:xfrm>
          <a:prstGeom prst="rect">
            <a:avLst/>
          </a:prstGeom>
          <a:noFill/>
          <a:ln>
            <a:noFill/>
          </a:ln>
        </p:spPr>
        <p:txBody>
          <a:bodyPr spcFirstLastPara="1" wrap="square" lIns="58575" tIns="29275" rIns="58575" bIns="29275" anchor="ctr" anchorCtr="0">
            <a:noAutofit/>
          </a:bodyPr>
          <a:lstStyle>
            <a:lvl1pPr lvl="0" algn="l">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28" name="Google Shape;128;g13b65758e14_13_56"/>
          <p:cNvSpPr txBox="1">
            <a:spLocks noGrp="1"/>
          </p:cNvSpPr>
          <p:nvPr>
            <p:ph type="ftr" idx="11"/>
          </p:nvPr>
        </p:nvSpPr>
        <p:spPr>
          <a:xfrm>
            <a:off x="3028951" y="6356354"/>
            <a:ext cx="3086100" cy="365125"/>
          </a:xfrm>
          <a:prstGeom prst="rect">
            <a:avLst/>
          </a:prstGeom>
          <a:noFill/>
          <a:ln>
            <a:noFill/>
          </a:ln>
        </p:spPr>
        <p:txBody>
          <a:bodyPr spcFirstLastPara="1" wrap="square" lIns="58575" tIns="29275" rIns="58575" bIns="29275" anchor="ctr" anchorCtr="0">
            <a:noAutofit/>
          </a:bodyPr>
          <a:lstStyle>
            <a:lvl1pPr lvl="0" algn="ctr">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29" name="Google Shape;129;g13b65758e14_13_56"/>
          <p:cNvSpPr txBox="1">
            <a:spLocks noGrp="1"/>
          </p:cNvSpPr>
          <p:nvPr>
            <p:ph type="sldNum" idx="12"/>
          </p:nvPr>
        </p:nvSpPr>
        <p:spPr>
          <a:xfrm>
            <a:off x="6457951" y="6356354"/>
            <a:ext cx="2057400" cy="365125"/>
          </a:xfrm>
          <a:prstGeom prst="rect">
            <a:avLst/>
          </a:prstGeom>
          <a:noFill/>
          <a:ln>
            <a:noFill/>
          </a:ln>
        </p:spPr>
        <p:txBody>
          <a:bodyPr spcFirstLastPara="1" wrap="square" lIns="58575" tIns="29275" rIns="58575" bIns="2927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7"/>
        <p:cNvGrpSpPr/>
        <p:nvPr/>
      </p:nvGrpSpPr>
      <p:grpSpPr>
        <a:xfrm>
          <a:off x="0" y="0"/>
          <a:ext cx="0" cy="0"/>
          <a:chOff x="0" y="0"/>
          <a:chExt cx="0" cy="0"/>
        </a:xfrm>
      </p:grpSpPr>
      <p:sp>
        <p:nvSpPr>
          <p:cNvPr id="18" name="Google Shape;18;ge2c7f665cf_1_4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 name="Google Shape;19;ge2c7f665cf_1_45"/>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rmAutofit/>
          </a:bodyPr>
          <a:lstStyle>
            <a:lvl1pPr marL="457199" lvl="0" indent="-406400" algn="l">
              <a:lnSpc>
                <a:spcPct val="115000"/>
              </a:lnSpc>
              <a:spcBef>
                <a:spcPts val="560"/>
              </a:spcBef>
              <a:spcAft>
                <a:spcPts val="0"/>
              </a:spcAft>
              <a:buClr>
                <a:schemeClr val="dk1"/>
              </a:buClr>
              <a:buSzPts val="2800"/>
              <a:buChar char="●"/>
              <a:defRPr sz="2800"/>
            </a:lvl1pPr>
            <a:lvl2pPr marL="914400" lvl="1" indent="-381001" algn="l">
              <a:lnSpc>
                <a:spcPct val="115000"/>
              </a:lnSpc>
              <a:spcBef>
                <a:spcPts val="1200"/>
              </a:spcBef>
              <a:spcAft>
                <a:spcPts val="0"/>
              </a:spcAft>
              <a:buClr>
                <a:schemeClr val="dk1"/>
              </a:buClr>
              <a:buSzPts val="2400"/>
              <a:buChar char="○"/>
              <a:defRPr sz="2400"/>
            </a:lvl2pPr>
            <a:lvl3pPr marL="1371600" lvl="2" indent="-355600" algn="l">
              <a:lnSpc>
                <a:spcPct val="115000"/>
              </a:lnSpc>
              <a:spcBef>
                <a:spcPts val="1200"/>
              </a:spcBef>
              <a:spcAft>
                <a:spcPts val="0"/>
              </a:spcAft>
              <a:buClr>
                <a:schemeClr val="dk1"/>
              </a:buClr>
              <a:buSzPts val="2000"/>
              <a:buChar char="■"/>
              <a:defRPr sz="2000"/>
            </a:lvl3pPr>
            <a:lvl4pPr marL="1828800" lvl="3" indent="-342901" algn="l">
              <a:lnSpc>
                <a:spcPct val="115000"/>
              </a:lnSpc>
              <a:spcBef>
                <a:spcPts val="1200"/>
              </a:spcBef>
              <a:spcAft>
                <a:spcPts val="0"/>
              </a:spcAft>
              <a:buClr>
                <a:schemeClr val="dk1"/>
              </a:buClr>
              <a:buSzPts val="1800"/>
              <a:buChar char="●"/>
              <a:defRPr sz="1800"/>
            </a:lvl4pPr>
            <a:lvl5pPr marL="2286000" lvl="4" indent="-342901" algn="l">
              <a:lnSpc>
                <a:spcPct val="115000"/>
              </a:lnSpc>
              <a:spcBef>
                <a:spcPts val="1200"/>
              </a:spcBef>
              <a:spcAft>
                <a:spcPts val="0"/>
              </a:spcAft>
              <a:buClr>
                <a:schemeClr val="dk1"/>
              </a:buClr>
              <a:buSzPts val="1800"/>
              <a:buChar char="○"/>
              <a:defRPr sz="1800"/>
            </a:lvl5pPr>
            <a:lvl6pPr marL="2743201" lvl="5" indent="-342901" algn="l">
              <a:lnSpc>
                <a:spcPct val="115000"/>
              </a:lnSpc>
              <a:spcBef>
                <a:spcPts val="1200"/>
              </a:spcBef>
              <a:spcAft>
                <a:spcPts val="0"/>
              </a:spcAft>
              <a:buClr>
                <a:schemeClr val="dk1"/>
              </a:buClr>
              <a:buSzPts val="1800"/>
              <a:buChar char="■"/>
              <a:defRPr sz="1800"/>
            </a:lvl6pPr>
            <a:lvl7pPr marL="3200400" lvl="6" indent="-342901" algn="l">
              <a:lnSpc>
                <a:spcPct val="115000"/>
              </a:lnSpc>
              <a:spcBef>
                <a:spcPts val="1200"/>
              </a:spcBef>
              <a:spcAft>
                <a:spcPts val="0"/>
              </a:spcAft>
              <a:buClr>
                <a:schemeClr val="dk1"/>
              </a:buClr>
              <a:buSzPts val="1800"/>
              <a:buChar char="●"/>
              <a:defRPr sz="1800"/>
            </a:lvl7pPr>
            <a:lvl8pPr marL="3657599" lvl="7" indent="-342901" algn="l">
              <a:lnSpc>
                <a:spcPct val="115000"/>
              </a:lnSpc>
              <a:spcBef>
                <a:spcPts val="1200"/>
              </a:spcBef>
              <a:spcAft>
                <a:spcPts val="0"/>
              </a:spcAft>
              <a:buClr>
                <a:schemeClr val="dk1"/>
              </a:buClr>
              <a:buSzPts val="1800"/>
              <a:buChar char="○"/>
              <a:defRPr sz="1800"/>
            </a:lvl8pPr>
            <a:lvl9pPr marL="4114800" lvl="8" indent="-342901" algn="l">
              <a:lnSpc>
                <a:spcPct val="115000"/>
              </a:lnSpc>
              <a:spcBef>
                <a:spcPts val="1200"/>
              </a:spcBef>
              <a:spcAft>
                <a:spcPts val="1200"/>
              </a:spcAft>
              <a:buClr>
                <a:schemeClr val="dk1"/>
              </a:buClr>
              <a:buSzPts val="1800"/>
              <a:buChar char="■"/>
              <a:defRPr sz="1800"/>
            </a:lvl9pPr>
          </a:lstStyle>
          <a:p>
            <a:endParaRPr/>
          </a:p>
        </p:txBody>
      </p:sp>
      <p:sp>
        <p:nvSpPr>
          <p:cNvPr id="20" name="Google Shape;20;ge2c7f665cf_1_45"/>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rmAutofit/>
          </a:bodyPr>
          <a:lstStyle>
            <a:lvl1pPr marL="457199" lvl="0" indent="-406400" algn="l">
              <a:lnSpc>
                <a:spcPct val="115000"/>
              </a:lnSpc>
              <a:spcBef>
                <a:spcPts val="560"/>
              </a:spcBef>
              <a:spcAft>
                <a:spcPts val="0"/>
              </a:spcAft>
              <a:buClr>
                <a:schemeClr val="dk1"/>
              </a:buClr>
              <a:buSzPts val="2800"/>
              <a:buChar char="●"/>
              <a:defRPr sz="2800"/>
            </a:lvl1pPr>
            <a:lvl2pPr marL="914400" lvl="1" indent="-381001" algn="l">
              <a:lnSpc>
                <a:spcPct val="115000"/>
              </a:lnSpc>
              <a:spcBef>
                <a:spcPts val="1200"/>
              </a:spcBef>
              <a:spcAft>
                <a:spcPts val="0"/>
              </a:spcAft>
              <a:buClr>
                <a:schemeClr val="dk1"/>
              </a:buClr>
              <a:buSzPts val="2400"/>
              <a:buChar char="○"/>
              <a:defRPr sz="2400"/>
            </a:lvl2pPr>
            <a:lvl3pPr marL="1371600" lvl="2" indent="-355600" algn="l">
              <a:lnSpc>
                <a:spcPct val="115000"/>
              </a:lnSpc>
              <a:spcBef>
                <a:spcPts val="1200"/>
              </a:spcBef>
              <a:spcAft>
                <a:spcPts val="0"/>
              </a:spcAft>
              <a:buClr>
                <a:schemeClr val="dk1"/>
              </a:buClr>
              <a:buSzPts val="2000"/>
              <a:buChar char="■"/>
              <a:defRPr sz="2000"/>
            </a:lvl3pPr>
            <a:lvl4pPr marL="1828800" lvl="3" indent="-342901" algn="l">
              <a:lnSpc>
                <a:spcPct val="115000"/>
              </a:lnSpc>
              <a:spcBef>
                <a:spcPts val="1200"/>
              </a:spcBef>
              <a:spcAft>
                <a:spcPts val="0"/>
              </a:spcAft>
              <a:buClr>
                <a:schemeClr val="dk1"/>
              </a:buClr>
              <a:buSzPts val="1800"/>
              <a:buChar char="●"/>
              <a:defRPr sz="1800"/>
            </a:lvl4pPr>
            <a:lvl5pPr marL="2286000" lvl="4" indent="-342901" algn="l">
              <a:lnSpc>
                <a:spcPct val="115000"/>
              </a:lnSpc>
              <a:spcBef>
                <a:spcPts val="1200"/>
              </a:spcBef>
              <a:spcAft>
                <a:spcPts val="0"/>
              </a:spcAft>
              <a:buClr>
                <a:schemeClr val="dk1"/>
              </a:buClr>
              <a:buSzPts val="1800"/>
              <a:buChar char="○"/>
              <a:defRPr sz="1800"/>
            </a:lvl5pPr>
            <a:lvl6pPr marL="2743201" lvl="5" indent="-342901" algn="l">
              <a:lnSpc>
                <a:spcPct val="115000"/>
              </a:lnSpc>
              <a:spcBef>
                <a:spcPts val="1200"/>
              </a:spcBef>
              <a:spcAft>
                <a:spcPts val="0"/>
              </a:spcAft>
              <a:buClr>
                <a:schemeClr val="dk1"/>
              </a:buClr>
              <a:buSzPts val="1800"/>
              <a:buChar char="■"/>
              <a:defRPr sz="1800"/>
            </a:lvl6pPr>
            <a:lvl7pPr marL="3200400" lvl="6" indent="-342901" algn="l">
              <a:lnSpc>
                <a:spcPct val="115000"/>
              </a:lnSpc>
              <a:spcBef>
                <a:spcPts val="1200"/>
              </a:spcBef>
              <a:spcAft>
                <a:spcPts val="0"/>
              </a:spcAft>
              <a:buClr>
                <a:schemeClr val="dk1"/>
              </a:buClr>
              <a:buSzPts val="1800"/>
              <a:buChar char="●"/>
              <a:defRPr sz="1800"/>
            </a:lvl7pPr>
            <a:lvl8pPr marL="3657599" lvl="7" indent="-342901" algn="l">
              <a:lnSpc>
                <a:spcPct val="115000"/>
              </a:lnSpc>
              <a:spcBef>
                <a:spcPts val="1200"/>
              </a:spcBef>
              <a:spcAft>
                <a:spcPts val="0"/>
              </a:spcAft>
              <a:buClr>
                <a:schemeClr val="dk1"/>
              </a:buClr>
              <a:buSzPts val="1800"/>
              <a:buChar char="○"/>
              <a:defRPr sz="1800"/>
            </a:lvl8pPr>
            <a:lvl9pPr marL="4114800" lvl="8" indent="-342901" algn="l">
              <a:lnSpc>
                <a:spcPct val="115000"/>
              </a:lnSpc>
              <a:spcBef>
                <a:spcPts val="1200"/>
              </a:spcBef>
              <a:spcAft>
                <a:spcPts val="1200"/>
              </a:spcAft>
              <a:buClr>
                <a:schemeClr val="dk1"/>
              </a:buClr>
              <a:buSzPts val="1800"/>
              <a:buChar char="■"/>
              <a:defRPr sz="1800"/>
            </a:lvl9pPr>
          </a:lstStyle>
          <a:p>
            <a:endParaRPr/>
          </a:p>
        </p:txBody>
      </p:sp>
      <p:sp>
        <p:nvSpPr>
          <p:cNvPr id="21" name="Google Shape;21;ge2c7f665cf_1_4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2" name="Google Shape;22;ge2c7f665cf_1_4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3" name="Google Shape;23;ge2c7f665cf_1_4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0"/>
        <p:cNvGrpSpPr/>
        <p:nvPr/>
      </p:nvGrpSpPr>
      <p:grpSpPr>
        <a:xfrm>
          <a:off x="0" y="0"/>
          <a:ext cx="0" cy="0"/>
          <a:chOff x="0" y="0"/>
          <a:chExt cx="0" cy="0"/>
        </a:xfrm>
      </p:grpSpPr>
      <p:sp>
        <p:nvSpPr>
          <p:cNvPr id="131" name="Google Shape;131;g13b65758e14_13_63"/>
          <p:cNvSpPr txBox="1">
            <a:spLocks noGrp="1"/>
          </p:cNvSpPr>
          <p:nvPr>
            <p:ph type="title"/>
          </p:nvPr>
        </p:nvSpPr>
        <p:spPr>
          <a:xfrm>
            <a:off x="628651" y="365128"/>
            <a:ext cx="7886700" cy="1325563"/>
          </a:xfrm>
          <a:prstGeom prst="rect">
            <a:avLst/>
          </a:prstGeom>
          <a:noFill/>
          <a:ln>
            <a:noFill/>
          </a:ln>
        </p:spPr>
        <p:txBody>
          <a:bodyPr spcFirstLastPara="1" wrap="square" lIns="58575" tIns="29275" rIns="58575" bIns="29275" anchor="ctr" anchorCtr="0">
            <a:normAutofit/>
          </a:bodyPr>
          <a:lstStyle>
            <a:lvl1pPr lvl="0" algn="l">
              <a:lnSpc>
                <a:spcPct val="90000"/>
              </a:lnSpc>
              <a:spcBef>
                <a:spcPts val="0"/>
              </a:spcBef>
              <a:spcAft>
                <a:spcPts val="0"/>
              </a:spcAft>
              <a:buClr>
                <a:schemeClr val="dk1"/>
              </a:buClr>
              <a:buSzPts val="12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32" name="Google Shape;132;g13b65758e14_13_63"/>
          <p:cNvSpPr txBox="1">
            <a:spLocks noGrp="1"/>
          </p:cNvSpPr>
          <p:nvPr>
            <p:ph type="body" idx="1"/>
          </p:nvPr>
        </p:nvSpPr>
        <p:spPr>
          <a:xfrm rot="5400000">
            <a:off x="2396331" y="57944"/>
            <a:ext cx="4351338" cy="7886700"/>
          </a:xfrm>
          <a:prstGeom prst="rect">
            <a:avLst/>
          </a:prstGeom>
          <a:noFill/>
          <a:ln>
            <a:noFill/>
          </a:ln>
        </p:spPr>
        <p:txBody>
          <a:bodyPr spcFirstLastPara="1" wrap="square" lIns="58575" tIns="29275" rIns="58575" bIns="29275" anchor="t" anchorCtr="0">
            <a:normAutofit/>
          </a:bodyPr>
          <a:lstStyle>
            <a:lvl1pPr marL="457199" lvl="0" indent="-304801" algn="l">
              <a:lnSpc>
                <a:spcPct val="90000"/>
              </a:lnSpc>
              <a:spcBef>
                <a:spcPts val="900"/>
              </a:spcBef>
              <a:spcAft>
                <a:spcPts val="0"/>
              </a:spcAft>
              <a:buClr>
                <a:schemeClr val="dk1"/>
              </a:buClr>
              <a:buSzPts val="1200"/>
              <a:buChar char="•"/>
              <a:defRPr/>
            </a:lvl1pPr>
            <a:lvl2pPr marL="914400" lvl="1" indent="-304801" algn="l">
              <a:lnSpc>
                <a:spcPct val="90000"/>
              </a:lnSpc>
              <a:spcBef>
                <a:spcPts val="400"/>
              </a:spcBef>
              <a:spcAft>
                <a:spcPts val="0"/>
              </a:spcAft>
              <a:buClr>
                <a:schemeClr val="dk1"/>
              </a:buClr>
              <a:buSzPts val="1200"/>
              <a:buChar char="•"/>
              <a:defRPr/>
            </a:lvl2pPr>
            <a:lvl3pPr marL="1371600" lvl="2" indent="-304801" algn="l">
              <a:lnSpc>
                <a:spcPct val="90000"/>
              </a:lnSpc>
              <a:spcBef>
                <a:spcPts val="400"/>
              </a:spcBef>
              <a:spcAft>
                <a:spcPts val="0"/>
              </a:spcAft>
              <a:buClr>
                <a:schemeClr val="dk1"/>
              </a:buClr>
              <a:buSzPts val="1200"/>
              <a:buChar char="•"/>
              <a:defRPr/>
            </a:lvl3pPr>
            <a:lvl4pPr marL="1828800" lvl="3" indent="-304801" algn="l">
              <a:lnSpc>
                <a:spcPct val="90000"/>
              </a:lnSpc>
              <a:spcBef>
                <a:spcPts val="400"/>
              </a:spcBef>
              <a:spcAft>
                <a:spcPts val="0"/>
              </a:spcAft>
              <a:buClr>
                <a:schemeClr val="dk1"/>
              </a:buClr>
              <a:buSzPts val="1200"/>
              <a:buChar char="•"/>
              <a:defRPr/>
            </a:lvl4pPr>
            <a:lvl5pPr marL="2286000" lvl="4" indent="-304801" algn="l">
              <a:lnSpc>
                <a:spcPct val="90000"/>
              </a:lnSpc>
              <a:spcBef>
                <a:spcPts val="400"/>
              </a:spcBef>
              <a:spcAft>
                <a:spcPts val="0"/>
              </a:spcAft>
              <a:buClr>
                <a:schemeClr val="dk1"/>
              </a:buClr>
              <a:buSzPts val="1200"/>
              <a:buChar char="•"/>
              <a:defRPr/>
            </a:lvl5pPr>
            <a:lvl6pPr marL="2743201" lvl="5" indent="-304801" algn="l">
              <a:lnSpc>
                <a:spcPct val="90000"/>
              </a:lnSpc>
              <a:spcBef>
                <a:spcPts val="400"/>
              </a:spcBef>
              <a:spcAft>
                <a:spcPts val="0"/>
              </a:spcAft>
              <a:buClr>
                <a:schemeClr val="dk1"/>
              </a:buClr>
              <a:buSzPts val="1200"/>
              <a:buChar char="•"/>
              <a:defRPr/>
            </a:lvl6pPr>
            <a:lvl7pPr marL="3200400" lvl="6" indent="-304801" algn="l">
              <a:lnSpc>
                <a:spcPct val="90000"/>
              </a:lnSpc>
              <a:spcBef>
                <a:spcPts val="400"/>
              </a:spcBef>
              <a:spcAft>
                <a:spcPts val="0"/>
              </a:spcAft>
              <a:buClr>
                <a:schemeClr val="dk1"/>
              </a:buClr>
              <a:buSzPts val="1200"/>
              <a:buChar char="•"/>
              <a:defRPr/>
            </a:lvl7pPr>
            <a:lvl8pPr marL="3657599" lvl="7" indent="-304801" algn="l">
              <a:lnSpc>
                <a:spcPct val="90000"/>
              </a:lnSpc>
              <a:spcBef>
                <a:spcPts val="400"/>
              </a:spcBef>
              <a:spcAft>
                <a:spcPts val="0"/>
              </a:spcAft>
              <a:buClr>
                <a:schemeClr val="dk1"/>
              </a:buClr>
              <a:buSzPts val="1200"/>
              <a:buChar char="•"/>
              <a:defRPr/>
            </a:lvl8pPr>
            <a:lvl9pPr marL="4114800" lvl="8" indent="-304801" algn="l">
              <a:lnSpc>
                <a:spcPct val="90000"/>
              </a:lnSpc>
              <a:spcBef>
                <a:spcPts val="400"/>
              </a:spcBef>
              <a:spcAft>
                <a:spcPts val="0"/>
              </a:spcAft>
              <a:buClr>
                <a:schemeClr val="dk1"/>
              </a:buClr>
              <a:buSzPts val="1200"/>
              <a:buChar char="•"/>
              <a:defRPr/>
            </a:lvl9pPr>
          </a:lstStyle>
          <a:p>
            <a:endParaRPr/>
          </a:p>
        </p:txBody>
      </p:sp>
      <p:sp>
        <p:nvSpPr>
          <p:cNvPr id="133" name="Google Shape;133;g13b65758e14_13_63"/>
          <p:cNvSpPr txBox="1">
            <a:spLocks noGrp="1"/>
          </p:cNvSpPr>
          <p:nvPr>
            <p:ph type="dt" idx="10"/>
          </p:nvPr>
        </p:nvSpPr>
        <p:spPr>
          <a:xfrm>
            <a:off x="628651" y="6356354"/>
            <a:ext cx="2057400" cy="365125"/>
          </a:xfrm>
          <a:prstGeom prst="rect">
            <a:avLst/>
          </a:prstGeom>
          <a:noFill/>
          <a:ln>
            <a:noFill/>
          </a:ln>
        </p:spPr>
        <p:txBody>
          <a:bodyPr spcFirstLastPara="1" wrap="square" lIns="58575" tIns="29275" rIns="58575" bIns="29275" anchor="ctr" anchorCtr="0">
            <a:noAutofit/>
          </a:bodyPr>
          <a:lstStyle>
            <a:lvl1pPr lvl="0" algn="l">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34" name="Google Shape;134;g13b65758e14_13_63"/>
          <p:cNvSpPr txBox="1">
            <a:spLocks noGrp="1"/>
          </p:cNvSpPr>
          <p:nvPr>
            <p:ph type="ftr" idx="11"/>
          </p:nvPr>
        </p:nvSpPr>
        <p:spPr>
          <a:xfrm>
            <a:off x="3028951" y="6356354"/>
            <a:ext cx="3086100" cy="365125"/>
          </a:xfrm>
          <a:prstGeom prst="rect">
            <a:avLst/>
          </a:prstGeom>
          <a:noFill/>
          <a:ln>
            <a:noFill/>
          </a:ln>
        </p:spPr>
        <p:txBody>
          <a:bodyPr spcFirstLastPara="1" wrap="square" lIns="58575" tIns="29275" rIns="58575" bIns="29275" anchor="ctr" anchorCtr="0">
            <a:noAutofit/>
          </a:bodyPr>
          <a:lstStyle>
            <a:lvl1pPr lvl="0" algn="ctr">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35" name="Google Shape;135;g13b65758e14_13_63"/>
          <p:cNvSpPr txBox="1">
            <a:spLocks noGrp="1"/>
          </p:cNvSpPr>
          <p:nvPr>
            <p:ph type="sldNum" idx="12"/>
          </p:nvPr>
        </p:nvSpPr>
        <p:spPr>
          <a:xfrm>
            <a:off x="6457951" y="6356354"/>
            <a:ext cx="2057400" cy="365125"/>
          </a:xfrm>
          <a:prstGeom prst="rect">
            <a:avLst/>
          </a:prstGeom>
          <a:noFill/>
          <a:ln>
            <a:noFill/>
          </a:ln>
        </p:spPr>
        <p:txBody>
          <a:bodyPr spcFirstLastPara="1" wrap="square" lIns="58575" tIns="29275" rIns="58575" bIns="2927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6"/>
        <p:cNvGrpSpPr/>
        <p:nvPr/>
      </p:nvGrpSpPr>
      <p:grpSpPr>
        <a:xfrm>
          <a:off x="0" y="0"/>
          <a:ext cx="0" cy="0"/>
          <a:chOff x="0" y="0"/>
          <a:chExt cx="0" cy="0"/>
        </a:xfrm>
      </p:grpSpPr>
      <p:sp>
        <p:nvSpPr>
          <p:cNvPr id="137" name="Google Shape;137;g13b65758e14_13_69"/>
          <p:cNvSpPr txBox="1">
            <a:spLocks noGrp="1"/>
          </p:cNvSpPr>
          <p:nvPr>
            <p:ph type="title"/>
          </p:nvPr>
        </p:nvSpPr>
        <p:spPr>
          <a:xfrm rot="5400000">
            <a:off x="4623596" y="2285207"/>
            <a:ext cx="5811838" cy="1971675"/>
          </a:xfrm>
          <a:prstGeom prst="rect">
            <a:avLst/>
          </a:prstGeom>
          <a:noFill/>
          <a:ln>
            <a:noFill/>
          </a:ln>
        </p:spPr>
        <p:txBody>
          <a:bodyPr spcFirstLastPara="1" wrap="square" lIns="58575" tIns="29275" rIns="58575" bIns="29275" anchor="ctr" anchorCtr="0">
            <a:normAutofit/>
          </a:bodyPr>
          <a:lstStyle>
            <a:lvl1pPr lvl="0" algn="l">
              <a:lnSpc>
                <a:spcPct val="90000"/>
              </a:lnSpc>
              <a:spcBef>
                <a:spcPts val="0"/>
              </a:spcBef>
              <a:spcAft>
                <a:spcPts val="0"/>
              </a:spcAft>
              <a:buClr>
                <a:schemeClr val="dk1"/>
              </a:buClr>
              <a:buSzPts val="12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38" name="Google Shape;138;g13b65758e14_13_69"/>
          <p:cNvSpPr txBox="1">
            <a:spLocks noGrp="1"/>
          </p:cNvSpPr>
          <p:nvPr>
            <p:ph type="body" idx="1"/>
          </p:nvPr>
        </p:nvSpPr>
        <p:spPr>
          <a:xfrm rot="5400000">
            <a:off x="623096" y="370682"/>
            <a:ext cx="5811838" cy="5800725"/>
          </a:xfrm>
          <a:prstGeom prst="rect">
            <a:avLst/>
          </a:prstGeom>
          <a:noFill/>
          <a:ln>
            <a:noFill/>
          </a:ln>
        </p:spPr>
        <p:txBody>
          <a:bodyPr spcFirstLastPara="1" wrap="square" lIns="58575" tIns="29275" rIns="58575" bIns="29275" anchor="t" anchorCtr="0">
            <a:normAutofit/>
          </a:bodyPr>
          <a:lstStyle>
            <a:lvl1pPr marL="457199" lvl="0" indent="-304801" algn="l">
              <a:lnSpc>
                <a:spcPct val="90000"/>
              </a:lnSpc>
              <a:spcBef>
                <a:spcPts val="900"/>
              </a:spcBef>
              <a:spcAft>
                <a:spcPts val="0"/>
              </a:spcAft>
              <a:buClr>
                <a:schemeClr val="dk1"/>
              </a:buClr>
              <a:buSzPts val="1200"/>
              <a:buChar char="•"/>
              <a:defRPr/>
            </a:lvl1pPr>
            <a:lvl2pPr marL="914400" lvl="1" indent="-304801" algn="l">
              <a:lnSpc>
                <a:spcPct val="90000"/>
              </a:lnSpc>
              <a:spcBef>
                <a:spcPts val="400"/>
              </a:spcBef>
              <a:spcAft>
                <a:spcPts val="0"/>
              </a:spcAft>
              <a:buClr>
                <a:schemeClr val="dk1"/>
              </a:buClr>
              <a:buSzPts val="1200"/>
              <a:buChar char="•"/>
              <a:defRPr/>
            </a:lvl2pPr>
            <a:lvl3pPr marL="1371600" lvl="2" indent="-304801" algn="l">
              <a:lnSpc>
                <a:spcPct val="90000"/>
              </a:lnSpc>
              <a:spcBef>
                <a:spcPts val="400"/>
              </a:spcBef>
              <a:spcAft>
                <a:spcPts val="0"/>
              </a:spcAft>
              <a:buClr>
                <a:schemeClr val="dk1"/>
              </a:buClr>
              <a:buSzPts val="1200"/>
              <a:buChar char="•"/>
              <a:defRPr/>
            </a:lvl3pPr>
            <a:lvl4pPr marL="1828800" lvl="3" indent="-304801" algn="l">
              <a:lnSpc>
                <a:spcPct val="90000"/>
              </a:lnSpc>
              <a:spcBef>
                <a:spcPts val="400"/>
              </a:spcBef>
              <a:spcAft>
                <a:spcPts val="0"/>
              </a:spcAft>
              <a:buClr>
                <a:schemeClr val="dk1"/>
              </a:buClr>
              <a:buSzPts val="1200"/>
              <a:buChar char="•"/>
              <a:defRPr/>
            </a:lvl4pPr>
            <a:lvl5pPr marL="2286000" lvl="4" indent="-304801" algn="l">
              <a:lnSpc>
                <a:spcPct val="90000"/>
              </a:lnSpc>
              <a:spcBef>
                <a:spcPts val="400"/>
              </a:spcBef>
              <a:spcAft>
                <a:spcPts val="0"/>
              </a:spcAft>
              <a:buClr>
                <a:schemeClr val="dk1"/>
              </a:buClr>
              <a:buSzPts val="1200"/>
              <a:buChar char="•"/>
              <a:defRPr/>
            </a:lvl5pPr>
            <a:lvl6pPr marL="2743201" lvl="5" indent="-304801" algn="l">
              <a:lnSpc>
                <a:spcPct val="90000"/>
              </a:lnSpc>
              <a:spcBef>
                <a:spcPts val="400"/>
              </a:spcBef>
              <a:spcAft>
                <a:spcPts val="0"/>
              </a:spcAft>
              <a:buClr>
                <a:schemeClr val="dk1"/>
              </a:buClr>
              <a:buSzPts val="1200"/>
              <a:buChar char="•"/>
              <a:defRPr/>
            </a:lvl6pPr>
            <a:lvl7pPr marL="3200400" lvl="6" indent="-304801" algn="l">
              <a:lnSpc>
                <a:spcPct val="90000"/>
              </a:lnSpc>
              <a:spcBef>
                <a:spcPts val="400"/>
              </a:spcBef>
              <a:spcAft>
                <a:spcPts val="0"/>
              </a:spcAft>
              <a:buClr>
                <a:schemeClr val="dk1"/>
              </a:buClr>
              <a:buSzPts val="1200"/>
              <a:buChar char="•"/>
              <a:defRPr/>
            </a:lvl7pPr>
            <a:lvl8pPr marL="3657599" lvl="7" indent="-304801" algn="l">
              <a:lnSpc>
                <a:spcPct val="90000"/>
              </a:lnSpc>
              <a:spcBef>
                <a:spcPts val="400"/>
              </a:spcBef>
              <a:spcAft>
                <a:spcPts val="0"/>
              </a:spcAft>
              <a:buClr>
                <a:schemeClr val="dk1"/>
              </a:buClr>
              <a:buSzPts val="1200"/>
              <a:buChar char="•"/>
              <a:defRPr/>
            </a:lvl8pPr>
            <a:lvl9pPr marL="4114800" lvl="8" indent="-304801" algn="l">
              <a:lnSpc>
                <a:spcPct val="90000"/>
              </a:lnSpc>
              <a:spcBef>
                <a:spcPts val="400"/>
              </a:spcBef>
              <a:spcAft>
                <a:spcPts val="0"/>
              </a:spcAft>
              <a:buClr>
                <a:schemeClr val="dk1"/>
              </a:buClr>
              <a:buSzPts val="1200"/>
              <a:buChar char="•"/>
              <a:defRPr/>
            </a:lvl9pPr>
          </a:lstStyle>
          <a:p>
            <a:endParaRPr/>
          </a:p>
        </p:txBody>
      </p:sp>
      <p:sp>
        <p:nvSpPr>
          <p:cNvPr id="139" name="Google Shape;139;g13b65758e14_13_69"/>
          <p:cNvSpPr txBox="1">
            <a:spLocks noGrp="1"/>
          </p:cNvSpPr>
          <p:nvPr>
            <p:ph type="dt" idx="10"/>
          </p:nvPr>
        </p:nvSpPr>
        <p:spPr>
          <a:xfrm>
            <a:off x="628651" y="6356354"/>
            <a:ext cx="2057400" cy="365125"/>
          </a:xfrm>
          <a:prstGeom prst="rect">
            <a:avLst/>
          </a:prstGeom>
          <a:noFill/>
          <a:ln>
            <a:noFill/>
          </a:ln>
        </p:spPr>
        <p:txBody>
          <a:bodyPr spcFirstLastPara="1" wrap="square" lIns="58575" tIns="29275" rIns="58575" bIns="29275" anchor="ctr" anchorCtr="0">
            <a:noAutofit/>
          </a:bodyPr>
          <a:lstStyle>
            <a:lvl1pPr lvl="0" algn="l">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40" name="Google Shape;140;g13b65758e14_13_69"/>
          <p:cNvSpPr txBox="1">
            <a:spLocks noGrp="1"/>
          </p:cNvSpPr>
          <p:nvPr>
            <p:ph type="ftr" idx="11"/>
          </p:nvPr>
        </p:nvSpPr>
        <p:spPr>
          <a:xfrm>
            <a:off x="3028951" y="6356354"/>
            <a:ext cx="3086100" cy="365125"/>
          </a:xfrm>
          <a:prstGeom prst="rect">
            <a:avLst/>
          </a:prstGeom>
          <a:noFill/>
          <a:ln>
            <a:noFill/>
          </a:ln>
        </p:spPr>
        <p:txBody>
          <a:bodyPr spcFirstLastPara="1" wrap="square" lIns="58575" tIns="29275" rIns="58575" bIns="29275" anchor="ctr" anchorCtr="0">
            <a:noAutofit/>
          </a:bodyPr>
          <a:lstStyle>
            <a:lvl1pPr lvl="0" algn="ctr">
              <a:lnSpc>
                <a:spcPct val="100000"/>
              </a:lnSpc>
              <a:spcBef>
                <a:spcPts val="0"/>
              </a:spcBef>
              <a:spcAft>
                <a:spcPts val="0"/>
              </a:spcAft>
              <a:buSzPts val="900"/>
              <a:buNone/>
              <a:defRPr/>
            </a:lvl1pPr>
            <a:lvl2pPr lvl="1" algn="l">
              <a:lnSpc>
                <a:spcPct val="100000"/>
              </a:lnSpc>
              <a:spcBef>
                <a:spcPts val="0"/>
              </a:spcBef>
              <a:spcAft>
                <a:spcPts val="0"/>
              </a:spcAft>
              <a:buSzPts val="900"/>
              <a:buNone/>
              <a:defRPr/>
            </a:lvl2pPr>
            <a:lvl3pPr lvl="2" algn="l">
              <a:lnSpc>
                <a:spcPct val="100000"/>
              </a:lnSpc>
              <a:spcBef>
                <a:spcPts val="0"/>
              </a:spcBef>
              <a:spcAft>
                <a:spcPts val="0"/>
              </a:spcAft>
              <a:buSzPts val="900"/>
              <a:buNone/>
              <a:defRPr/>
            </a:lvl3pPr>
            <a:lvl4pPr lvl="3" algn="l">
              <a:lnSpc>
                <a:spcPct val="100000"/>
              </a:lnSpc>
              <a:spcBef>
                <a:spcPts val="0"/>
              </a:spcBef>
              <a:spcAft>
                <a:spcPts val="0"/>
              </a:spcAft>
              <a:buSzPts val="900"/>
              <a:buNone/>
              <a:defRPr/>
            </a:lvl4pPr>
            <a:lvl5pPr lvl="4" algn="l">
              <a:lnSpc>
                <a:spcPct val="100000"/>
              </a:lnSpc>
              <a:spcBef>
                <a:spcPts val="0"/>
              </a:spcBef>
              <a:spcAft>
                <a:spcPts val="0"/>
              </a:spcAft>
              <a:buSzPts val="900"/>
              <a:buNone/>
              <a:defRPr/>
            </a:lvl5pPr>
            <a:lvl6pPr lvl="5" algn="l">
              <a:lnSpc>
                <a:spcPct val="100000"/>
              </a:lnSpc>
              <a:spcBef>
                <a:spcPts val="0"/>
              </a:spcBef>
              <a:spcAft>
                <a:spcPts val="0"/>
              </a:spcAft>
              <a:buSzPts val="900"/>
              <a:buNone/>
              <a:defRPr/>
            </a:lvl6pPr>
            <a:lvl7pPr lvl="6" algn="l">
              <a:lnSpc>
                <a:spcPct val="100000"/>
              </a:lnSpc>
              <a:spcBef>
                <a:spcPts val="0"/>
              </a:spcBef>
              <a:spcAft>
                <a:spcPts val="0"/>
              </a:spcAft>
              <a:buSzPts val="900"/>
              <a:buNone/>
              <a:defRPr/>
            </a:lvl7pPr>
            <a:lvl8pPr lvl="7" algn="l">
              <a:lnSpc>
                <a:spcPct val="100000"/>
              </a:lnSpc>
              <a:spcBef>
                <a:spcPts val="0"/>
              </a:spcBef>
              <a:spcAft>
                <a:spcPts val="0"/>
              </a:spcAft>
              <a:buSzPts val="900"/>
              <a:buNone/>
              <a:defRPr/>
            </a:lvl8pPr>
            <a:lvl9pPr lvl="8" algn="l">
              <a:lnSpc>
                <a:spcPct val="100000"/>
              </a:lnSpc>
              <a:spcBef>
                <a:spcPts val="0"/>
              </a:spcBef>
              <a:spcAft>
                <a:spcPts val="0"/>
              </a:spcAft>
              <a:buSzPts val="900"/>
              <a:buNone/>
              <a:defRPr/>
            </a:lvl9pPr>
          </a:lstStyle>
          <a:p>
            <a:endParaRPr/>
          </a:p>
        </p:txBody>
      </p:sp>
      <p:sp>
        <p:nvSpPr>
          <p:cNvPr id="141" name="Google Shape;141;g13b65758e14_13_69"/>
          <p:cNvSpPr txBox="1">
            <a:spLocks noGrp="1"/>
          </p:cNvSpPr>
          <p:nvPr>
            <p:ph type="sldNum" idx="12"/>
          </p:nvPr>
        </p:nvSpPr>
        <p:spPr>
          <a:xfrm>
            <a:off x="6457951" y="6356354"/>
            <a:ext cx="2057400" cy="365125"/>
          </a:xfrm>
          <a:prstGeom prst="rect">
            <a:avLst/>
          </a:prstGeom>
          <a:noFill/>
          <a:ln>
            <a:noFill/>
          </a:ln>
        </p:spPr>
        <p:txBody>
          <a:bodyPr spcFirstLastPara="1" wrap="square" lIns="58575" tIns="29275" rIns="58575" bIns="2927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ge2c7f665cf_1_5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6" name="Google Shape;26;ge2c7f665cf_1_5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199" lvl="0" indent="-342901" algn="l">
              <a:lnSpc>
                <a:spcPct val="115000"/>
              </a:lnSpc>
              <a:spcBef>
                <a:spcPts val="360"/>
              </a:spcBef>
              <a:spcAft>
                <a:spcPts val="0"/>
              </a:spcAft>
              <a:buClr>
                <a:schemeClr val="dk1"/>
              </a:buClr>
              <a:buSzPts val="1800"/>
              <a:buChar char="●"/>
              <a:defRPr/>
            </a:lvl1pPr>
            <a:lvl2pPr marL="914400" lvl="1" indent="-342901" algn="l">
              <a:lnSpc>
                <a:spcPct val="115000"/>
              </a:lnSpc>
              <a:spcBef>
                <a:spcPts val="1200"/>
              </a:spcBef>
              <a:spcAft>
                <a:spcPts val="0"/>
              </a:spcAft>
              <a:buClr>
                <a:schemeClr val="dk1"/>
              </a:buClr>
              <a:buSzPts val="1800"/>
              <a:buChar char="○"/>
              <a:defRPr/>
            </a:lvl2pPr>
            <a:lvl3pPr marL="1371600" lvl="2" indent="-342901" algn="l">
              <a:lnSpc>
                <a:spcPct val="115000"/>
              </a:lnSpc>
              <a:spcBef>
                <a:spcPts val="1200"/>
              </a:spcBef>
              <a:spcAft>
                <a:spcPts val="0"/>
              </a:spcAft>
              <a:buClr>
                <a:schemeClr val="dk1"/>
              </a:buClr>
              <a:buSzPts val="1800"/>
              <a:buChar char="■"/>
              <a:defRPr/>
            </a:lvl3pPr>
            <a:lvl4pPr marL="1828800" lvl="3" indent="-342901" algn="l">
              <a:lnSpc>
                <a:spcPct val="115000"/>
              </a:lnSpc>
              <a:spcBef>
                <a:spcPts val="1200"/>
              </a:spcBef>
              <a:spcAft>
                <a:spcPts val="0"/>
              </a:spcAft>
              <a:buClr>
                <a:schemeClr val="dk1"/>
              </a:buClr>
              <a:buSzPts val="1800"/>
              <a:buChar char="●"/>
              <a:defRPr/>
            </a:lvl4pPr>
            <a:lvl5pPr marL="2286000" lvl="4" indent="-342901" algn="l">
              <a:lnSpc>
                <a:spcPct val="115000"/>
              </a:lnSpc>
              <a:spcBef>
                <a:spcPts val="1200"/>
              </a:spcBef>
              <a:spcAft>
                <a:spcPts val="0"/>
              </a:spcAft>
              <a:buClr>
                <a:schemeClr val="dk1"/>
              </a:buClr>
              <a:buSzPts val="1800"/>
              <a:buChar char="○"/>
              <a:defRPr/>
            </a:lvl5pPr>
            <a:lvl6pPr marL="2743201" lvl="5" indent="-342901" algn="l">
              <a:lnSpc>
                <a:spcPct val="115000"/>
              </a:lnSpc>
              <a:spcBef>
                <a:spcPts val="1200"/>
              </a:spcBef>
              <a:spcAft>
                <a:spcPts val="0"/>
              </a:spcAft>
              <a:buClr>
                <a:schemeClr val="dk1"/>
              </a:buClr>
              <a:buSzPts val="1800"/>
              <a:buChar char="■"/>
              <a:defRPr/>
            </a:lvl6pPr>
            <a:lvl7pPr marL="3200400" lvl="6" indent="-342901" algn="l">
              <a:lnSpc>
                <a:spcPct val="115000"/>
              </a:lnSpc>
              <a:spcBef>
                <a:spcPts val="1200"/>
              </a:spcBef>
              <a:spcAft>
                <a:spcPts val="0"/>
              </a:spcAft>
              <a:buClr>
                <a:schemeClr val="dk1"/>
              </a:buClr>
              <a:buSzPts val="1800"/>
              <a:buChar char="●"/>
              <a:defRPr/>
            </a:lvl7pPr>
            <a:lvl8pPr marL="3657599" lvl="7" indent="-342901" algn="l">
              <a:lnSpc>
                <a:spcPct val="115000"/>
              </a:lnSpc>
              <a:spcBef>
                <a:spcPts val="1200"/>
              </a:spcBef>
              <a:spcAft>
                <a:spcPts val="0"/>
              </a:spcAft>
              <a:buClr>
                <a:schemeClr val="dk1"/>
              </a:buClr>
              <a:buSzPts val="1800"/>
              <a:buChar char="○"/>
              <a:defRPr/>
            </a:lvl8pPr>
            <a:lvl9pPr marL="4114800" lvl="8" indent="-342901" algn="l">
              <a:lnSpc>
                <a:spcPct val="115000"/>
              </a:lnSpc>
              <a:spcBef>
                <a:spcPts val="1200"/>
              </a:spcBef>
              <a:spcAft>
                <a:spcPts val="1200"/>
              </a:spcAft>
              <a:buClr>
                <a:schemeClr val="dk1"/>
              </a:buClr>
              <a:buSzPts val="1800"/>
              <a:buChar char="■"/>
              <a:defRPr/>
            </a:lvl9pPr>
          </a:lstStyle>
          <a:p>
            <a:endParaRPr/>
          </a:p>
        </p:txBody>
      </p:sp>
      <p:sp>
        <p:nvSpPr>
          <p:cNvPr id="27" name="Google Shape;27;ge2c7f665cf_1_5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8" name="Google Shape;28;ge2c7f665cf_1_5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9" name="Google Shape;29;ge2c7f665cf_1_5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ge2c7f665cf_1_8"/>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32" name="Google Shape;32;ge2c7f665cf_1_8"/>
          <p:cNvSpPr txBox="1">
            <a:spLocks noGrp="1"/>
          </p:cNvSpPr>
          <p:nvPr>
            <p:ph type="sldNum" idx="12"/>
          </p:nvPr>
        </p:nvSpPr>
        <p:spPr>
          <a:xfrm>
            <a:off x="8472459"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3"/>
        <p:cNvGrpSpPr/>
        <p:nvPr/>
      </p:nvGrpSpPr>
      <p:grpSpPr>
        <a:xfrm>
          <a:off x="0" y="0"/>
          <a:ext cx="0" cy="0"/>
          <a:chOff x="0" y="0"/>
          <a:chExt cx="0" cy="0"/>
        </a:xfrm>
      </p:grpSpPr>
      <p:sp>
        <p:nvSpPr>
          <p:cNvPr id="34" name="Google Shape;34;ge2c7f665cf_1_1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5" name="Google Shape;35;ge2c7f665cf_1_1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199" lvl="0" indent="-342901"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1"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599"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36" name="Google Shape;36;ge2c7f665cf_1_11"/>
          <p:cNvSpPr txBox="1">
            <a:spLocks noGrp="1"/>
          </p:cNvSpPr>
          <p:nvPr>
            <p:ph type="sldNum" idx="12"/>
          </p:nvPr>
        </p:nvSpPr>
        <p:spPr>
          <a:xfrm>
            <a:off x="8472459"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7"/>
        <p:cNvGrpSpPr/>
        <p:nvPr/>
      </p:nvGrpSpPr>
      <p:grpSpPr>
        <a:xfrm>
          <a:off x="0" y="0"/>
          <a:ext cx="0" cy="0"/>
          <a:chOff x="0" y="0"/>
          <a:chExt cx="0" cy="0"/>
        </a:xfrm>
      </p:grpSpPr>
      <p:sp>
        <p:nvSpPr>
          <p:cNvPr id="38" name="Google Shape;38;ge2c7f665cf_1_15"/>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9" name="Google Shape;39;ge2c7f665cf_1_15"/>
          <p:cNvSpPr txBox="1">
            <a:spLocks noGrp="1"/>
          </p:cNvSpPr>
          <p:nvPr>
            <p:ph type="body" idx="1"/>
          </p:nvPr>
        </p:nvSpPr>
        <p:spPr>
          <a:xfrm>
            <a:off x="311702" y="1536633"/>
            <a:ext cx="3999900" cy="4555200"/>
          </a:xfrm>
          <a:prstGeom prst="rect">
            <a:avLst/>
          </a:prstGeom>
          <a:noFill/>
          <a:ln>
            <a:noFill/>
          </a:ln>
        </p:spPr>
        <p:txBody>
          <a:bodyPr spcFirstLastPara="1" wrap="square" lIns="91425" tIns="91425" rIns="91425" bIns="91425" anchor="t" anchorCtr="0">
            <a:normAutofit/>
          </a:bodyPr>
          <a:lstStyle>
            <a:lvl1pPr marL="457199" lvl="0" indent="-317500" algn="l">
              <a:lnSpc>
                <a:spcPct val="115000"/>
              </a:lnSpc>
              <a:spcBef>
                <a:spcPts val="0"/>
              </a:spcBef>
              <a:spcAft>
                <a:spcPts val="0"/>
              </a:spcAft>
              <a:buSzPts val="1400"/>
              <a:buChar char="●"/>
              <a:defRPr sz="1400"/>
            </a:lvl1pPr>
            <a:lvl2pPr marL="914400" lvl="1" indent="-304801" algn="l">
              <a:lnSpc>
                <a:spcPct val="115000"/>
              </a:lnSpc>
              <a:spcBef>
                <a:spcPts val="0"/>
              </a:spcBef>
              <a:spcAft>
                <a:spcPts val="0"/>
              </a:spcAft>
              <a:buSzPts val="1200"/>
              <a:buChar char="○"/>
              <a:defRPr sz="1200"/>
            </a:lvl2pPr>
            <a:lvl3pPr marL="1371600" lvl="2" indent="-304801" algn="l">
              <a:lnSpc>
                <a:spcPct val="115000"/>
              </a:lnSpc>
              <a:spcBef>
                <a:spcPts val="0"/>
              </a:spcBef>
              <a:spcAft>
                <a:spcPts val="0"/>
              </a:spcAft>
              <a:buSzPts val="1200"/>
              <a:buChar char="■"/>
              <a:defRPr sz="1200"/>
            </a:lvl3pPr>
            <a:lvl4pPr marL="1828800" lvl="3" indent="-304801" algn="l">
              <a:lnSpc>
                <a:spcPct val="115000"/>
              </a:lnSpc>
              <a:spcBef>
                <a:spcPts val="0"/>
              </a:spcBef>
              <a:spcAft>
                <a:spcPts val="0"/>
              </a:spcAft>
              <a:buSzPts val="1200"/>
              <a:buChar char="●"/>
              <a:defRPr sz="1200"/>
            </a:lvl4pPr>
            <a:lvl5pPr marL="2286000" lvl="4" indent="-304801" algn="l">
              <a:lnSpc>
                <a:spcPct val="115000"/>
              </a:lnSpc>
              <a:spcBef>
                <a:spcPts val="0"/>
              </a:spcBef>
              <a:spcAft>
                <a:spcPts val="0"/>
              </a:spcAft>
              <a:buSzPts val="1200"/>
              <a:buChar char="○"/>
              <a:defRPr sz="1200"/>
            </a:lvl5pPr>
            <a:lvl6pPr marL="2743201" lvl="5" indent="-304801" algn="l">
              <a:lnSpc>
                <a:spcPct val="115000"/>
              </a:lnSpc>
              <a:spcBef>
                <a:spcPts val="0"/>
              </a:spcBef>
              <a:spcAft>
                <a:spcPts val="0"/>
              </a:spcAft>
              <a:buSzPts val="1200"/>
              <a:buChar char="■"/>
              <a:defRPr sz="1200"/>
            </a:lvl6pPr>
            <a:lvl7pPr marL="3200400" lvl="6" indent="-304801" algn="l">
              <a:lnSpc>
                <a:spcPct val="115000"/>
              </a:lnSpc>
              <a:spcBef>
                <a:spcPts val="0"/>
              </a:spcBef>
              <a:spcAft>
                <a:spcPts val="0"/>
              </a:spcAft>
              <a:buSzPts val="1200"/>
              <a:buChar char="●"/>
              <a:defRPr sz="1200"/>
            </a:lvl7pPr>
            <a:lvl8pPr marL="3657599" lvl="7" indent="-304801" algn="l">
              <a:lnSpc>
                <a:spcPct val="115000"/>
              </a:lnSpc>
              <a:spcBef>
                <a:spcPts val="0"/>
              </a:spcBef>
              <a:spcAft>
                <a:spcPts val="0"/>
              </a:spcAft>
              <a:buSzPts val="1200"/>
              <a:buChar char="○"/>
              <a:defRPr sz="1200"/>
            </a:lvl8pPr>
            <a:lvl9pPr marL="4114800" lvl="8" indent="-304801" algn="l">
              <a:lnSpc>
                <a:spcPct val="115000"/>
              </a:lnSpc>
              <a:spcBef>
                <a:spcPts val="0"/>
              </a:spcBef>
              <a:spcAft>
                <a:spcPts val="0"/>
              </a:spcAft>
              <a:buSzPts val="1200"/>
              <a:buChar char="■"/>
              <a:defRPr sz="1200"/>
            </a:lvl9pPr>
          </a:lstStyle>
          <a:p>
            <a:endParaRPr/>
          </a:p>
        </p:txBody>
      </p:sp>
      <p:sp>
        <p:nvSpPr>
          <p:cNvPr id="40" name="Google Shape;40;ge2c7f665cf_1_15"/>
          <p:cNvSpPr txBox="1">
            <a:spLocks noGrp="1"/>
          </p:cNvSpPr>
          <p:nvPr>
            <p:ph type="body" idx="2"/>
          </p:nvPr>
        </p:nvSpPr>
        <p:spPr>
          <a:xfrm>
            <a:off x="4832402" y="1536633"/>
            <a:ext cx="3999900" cy="4555200"/>
          </a:xfrm>
          <a:prstGeom prst="rect">
            <a:avLst/>
          </a:prstGeom>
          <a:noFill/>
          <a:ln>
            <a:noFill/>
          </a:ln>
        </p:spPr>
        <p:txBody>
          <a:bodyPr spcFirstLastPara="1" wrap="square" lIns="91425" tIns="91425" rIns="91425" bIns="91425" anchor="t" anchorCtr="0">
            <a:normAutofit/>
          </a:bodyPr>
          <a:lstStyle>
            <a:lvl1pPr marL="457199" lvl="0" indent="-317500" algn="l">
              <a:lnSpc>
                <a:spcPct val="115000"/>
              </a:lnSpc>
              <a:spcBef>
                <a:spcPts val="0"/>
              </a:spcBef>
              <a:spcAft>
                <a:spcPts val="0"/>
              </a:spcAft>
              <a:buSzPts val="1400"/>
              <a:buChar char="●"/>
              <a:defRPr sz="1400"/>
            </a:lvl1pPr>
            <a:lvl2pPr marL="914400" lvl="1" indent="-304801" algn="l">
              <a:lnSpc>
                <a:spcPct val="115000"/>
              </a:lnSpc>
              <a:spcBef>
                <a:spcPts val="0"/>
              </a:spcBef>
              <a:spcAft>
                <a:spcPts val="0"/>
              </a:spcAft>
              <a:buSzPts val="1200"/>
              <a:buChar char="○"/>
              <a:defRPr sz="1200"/>
            </a:lvl2pPr>
            <a:lvl3pPr marL="1371600" lvl="2" indent="-304801" algn="l">
              <a:lnSpc>
                <a:spcPct val="115000"/>
              </a:lnSpc>
              <a:spcBef>
                <a:spcPts val="0"/>
              </a:spcBef>
              <a:spcAft>
                <a:spcPts val="0"/>
              </a:spcAft>
              <a:buSzPts val="1200"/>
              <a:buChar char="■"/>
              <a:defRPr sz="1200"/>
            </a:lvl3pPr>
            <a:lvl4pPr marL="1828800" lvl="3" indent="-304801" algn="l">
              <a:lnSpc>
                <a:spcPct val="115000"/>
              </a:lnSpc>
              <a:spcBef>
                <a:spcPts val="0"/>
              </a:spcBef>
              <a:spcAft>
                <a:spcPts val="0"/>
              </a:spcAft>
              <a:buSzPts val="1200"/>
              <a:buChar char="●"/>
              <a:defRPr sz="1200"/>
            </a:lvl4pPr>
            <a:lvl5pPr marL="2286000" lvl="4" indent="-304801" algn="l">
              <a:lnSpc>
                <a:spcPct val="115000"/>
              </a:lnSpc>
              <a:spcBef>
                <a:spcPts val="0"/>
              </a:spcBef>
              <a:spcAft>
                <a:spcPts val="0"/>
              </a:spcAft>
              <a:buSzPts val="1200"/>
              <a:buChar char="○"/>
              <a:defRPr sz="1200"/>
            </a:lvl5pPr>
            <a:lvl6pPr marL="2743201" lvl="5" indent="-304801" algn="l">
              <a:lnSpc>
                <a:spcPct val="115000"/>
              </a:lnSpc>
              <a:spcBef>
                <a:spcPts val="0"/>
              </a:spcBef>
              <a:spcAft>
                <a:spcPts val="0"/>
              </a:spcAft>
              <a:buSzPts val="1200"/>
              <a:buChar char="■"/>
              <a:defRPr sz="1200"/>
            </a:lvl6pPr>
            <a:lvl7pPr marL="3200400" lvl="6" indent="-304801" algn="l">
              <a:lnSpc>
                <a:spcPct val="115000"/>
              </a:lnSpc>
              <a:spcBef>
                <a:spcPts val="0"/>
              </a:spcBef>
              <a:spcAft>
                <a:spcPts val="0"/>
              </a:spcAft>
              <a:buSzPts val="1200"/>
              <a:buChar char="●"/>
              <a:defRPr sz="1200"/>
            </a:lvl7pPr>
            <a:lvl8pPr marL="3657599" lvl="7" indent="-304801" algn="l">
              <a:lnSpc>
                <a:spcPct val="115000"/>
              </a:lnSpc>
              <a:spcBef>
                <a:spcPts val="0"/>
              </a:spcBef>
              <a:spcAft>
                <a:spcPts val="0"/>
              </a:spcAft>
              <a:buSzPts val="1200"/>
              <a:buChar char="○"/>
              <a:defRPr sz="1200"/>
            </a:lvl8pPr>
            <a:lvl9pPr marL="4114800" lvl="8" indent="-304801" algn="l">
              <a:lnSpc>
                <a:spcPct val="115000"/>
              </a:lnSpc>
              <a:spcBef>
                <a:spcPts val="0"/>
              </a:spcBef>
              <a:spcAft>
                <a:spcPts val="0"/>
              </a:spcAft>
              <a:buSzPts val="1200"/>
              <a:buChar char="■"/>
              <a:defRPr sz="1200"/>
            </a:lvl9pPr>
          </a:lstStyle>
          <a:p>
            <a:endParaRPr/>
          </a:p>
        </p:txBody>
      </p:sp>
      <p:sp>
        <p:nvSpPr>
          <p:cNvPr id="41" name="Google Shape;41;ge2c7f665cf_1_15"/>
          <p:cNvSpPr txBox="1">
            <a:spLocks noGrp="1"/>
          </p:cNvSpPr>
          <p:nvPr>
            <p:ph type="sldNum" idx="12"/>
          </p:nvPr>
        </p:nvSpPr>
        <p:spPr>
          <a:xfrm>
            <a:off x="8472459"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ge2c7f665cf_1_20"/>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4" name="Google Shape;44;ge2c7f665cf_1_20"/>
          <p:cNvSpPr txBox="1">
            <a:spLocks noGrp="1"/>
          </p:cNvSpPr>
          <p:nvPr>
            <p:ph type="sldNum" idx="12"/>
          </p:nvPr>
        </p:nvSpPr>
        <p:spPr>
          <a:xfrm>
            <a:off x="8472459"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5"/>
        <p:cNvGrpSpPr/>
        <p:nvPr/>
      </p:nvGrpSpPr>
      <p:grpSpPr>
        <a:xfrm>
          <a:off x="0" y="0"/>
          <a:ext cx="0" cy="0"/>
          <a:chOff x="0" y="0"/>
          <a:chExt cx="0" cy="0"/>
        </a:xfrm>
      </p:grpSpPr>
      <p:sp>
        <p:nvSpPr>
          <p:cNvPr id="46" name="Google Shape;46;ge2c7f665cf_1_23"/>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7" name="Google Shape;47;ge2c7f665cf_1_23"/>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normAutofit/>
          </a:bodyPr>
          <a:lstStyle>
            <a:lvl1pPr marL="457199" lvl="0" indent="-304801" algn="l">
              <a:lnSpc>
                <a:spcPct val="115000"/>
              </a:lnSpc>
              <a:spcBef>
                <a:spcPts val="0"/>
              </a:spcBef>
              <a:spcAft>
                <a:spcPts val="0"/>
              </a:spcAft>
              <a:buSzPts val="1200"/>
              <a:buChar char="●"/>
              <a:defRPr sz="1200"/>
            </a:lvl1pPr>
            <a:lvl2pPr marL="914400" lvl="1" indent="-304801" algn="l">
              <a:lnSpc>
                <a:spcPct val="115000"/>
              </a:lnSpc>
              <a:spcBef>
                <a:spcPts val="0"/>
              </a:spcBef>
              <a:spcAft>
                <a:spcPts val="0"/>
              </a:spcAft>
              <a:buSzPts val="1200"/>
              <a:buChar char="○"/>
              <a:defRPr sz="1200"/>
            </a:lvl2pPr>
            <a:lvl3pPr marL="1371600" lvl="2" indent="-304801" algn="l">
              <a:lnSpc>
                <a:spcPct val="115000"/>
              </a:lnSpc>
              <a:spcBef>
                <a:spcPts val="0"/>
              </a:spcBef>
              <a:spcAft>
                <a:spcPts val="0"/>
              </a:spcAft>
              <a:buSzPts val="1200"/>
              <a:buChar char="■"/>
              <a:defRPr sz="1200"/>
            </a:lvl3pPr>
            <a:lvl4pPr marL="1828800" lvl="3" indent="-304801" algn="l">
              <a:lnSpc>
                <a:spcPct val="115000"/>
              </a:lnSpc>
              <a:spcBef>
                <a:spcPts val="0"/>
              </a:spcBef>
              <a:spcAft>
                <a:spcPts val="0"/>
              </a:spcAft>
              <a:buSzPts val="1200"/>
              <a:buChar char="●"/>
              <a:defRPr sz="1200"/>
            </a:lvl4pPr>
            <a:lvl5pPr marL="2286000" lvl="4" indent="-304801" algn="l">
              <a:lnSpc>
                <a:spcPct val="115000"/>
              </a:lnSpc>
              <a:spcBef>
                <a:spcPts val="0"/>
              </a:spcBef>
              <a:spcAft>
                <a:spcPts val="0"/>
              </a:spcAft>
              <a:buSzPts val="1200"/>
              <a:buChar char="○"/>
              <a:defRPr sz="1200"/>
            </a:lvl5pPr>
            <a:lvl6pPr marL="2743201" lvl="5" indent="-304801" algn="l">
              <a:lnSpc>
                <a:spcPct val="115000"/>
              </a:lnSpc>
              <a:spcBef>
                <a:spcPts val="0"/>
              </a:spcBef>
              <a:spcAft>
                <a:spcPts val="0"/>
              </a:spcAft>
              <a:buSzPts val="1200"/>
              <a:buChar char="■"/>
              <a:defRPr sz="1200"/>
            </a:lvl6pPr>
            <a:lvl7pPr marL="3200400" lvl="6" indent="-304801" algn="l">
              <a:lnSpc>
                <a:spcPct val="115000"/>
              </a:lnSpc>
              <a:spcBef>
                <a:spcPts val="0"/>
              </a:spcBef>
              <a:spcAft>
                <a:spcPts val="0"/>
              </a:spcAft>
              <a:buSzPts val="1200"/>
              <a:buChar char="●"/>
              <a:defRPr sz="1200"/>
            </a:lvl7pPr>
            <a:lvl8pPr marL="3657599" lvl="7" indent="-304801" algn="l">
              <a:lnSpc>
                <a:spcPct val="115000"/>
              </a:lnSpc>
              <a:spcBef>
                <a:spcPts val="0"/>
              </a:spcBef>
              <a:spcAft>
                <a:spcPts val="0"/>
              </a:spcAft>
              <a:buSzPts val="1200"/>
              <a:buChar char="○"/>
              <a:defRPr sz="1200"/>
            </a:lvl8pPr>
            <a:lvl9pPr marL="4114800" lvl="8" indent="-304801" algn="l">
              <a:lnSpc>
                <a:spcPct val="115000"/>
              </a:lnSpc>
              <a:spcBef>
                <a:spcPts val="0"/>
              </a:spcBef>
              <a:spcAft>
                <a:spcPts val="0"/>
              </a:spcAft>
              <a:buSzPts val="1200"/>
              <a:buChar char="■"/>
              <a:defRPr sz="1200"/>
            </a:lvl9pPr>
          </a:lstStyle>
          <a:p>
            <a:endParaRPr/>
          </a:p>
        </p:txBody>
      </p:sp>
      <p:sp>
        <p:nvSpPr>
          <p:cNvPr id="48" name="Google Shape;48;ge2c7f665cf_1_23"/>
          <p:cNvSpPr txBox="1">
            <a:spLocks noGrp="1"/>
          </p:cNvSpPr>
          <p:nvPr>
            <p:ph type="sldNum" idx="12"/>
          </p:nvPr>
        </p:nvSpPr>
        <p:spPr>
          <a:xfrm>
            <a:off x="8472459"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9"/>
        <p:cNvGrpSpPr/>
        <p:nvPr/>
      </p:nvGrpSpPr>
      <p:grpSpPr>
        <a:xfrm>
          <a:off x="0" y="0"/>
          <a:ext cx="0" cy="0"/>
          <a:chOff x="0" y="0"/>
          <a:chExt cx="0" cy="0"/>
        </a:xfrm>
      </p:grpSpPr>
      <p:sp>
        <p:nvSpPr>
          <p:cNvPr id="50" name="Google Shape;50;ge2c7f665cf_1_27"/>
          <p:cNvSpPr txBox="1">
            <a:spLocks noGrp="1"/>
          </p:cNvSpPr>
          <p:nvPr>
            <p:ph type="title"/>
          </p:nvPr>
        </p:nvSpPr>
        <p:spPr>
          <a:xfrm>
            <a:off x="490251" y="600200"/>
            <a:ext cx="6367800" cy="54543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51" name="Google Shape;51;ge2c7f665cf_1_27"/>
          <p:cNvSpPr txBox="1">
            <a:spLocks noGrp="1"/>
          </p:cNvSpPr>
          <p:nvPr>
            <p:ph type="sldNum" idx="12"/>
          </p:nvPr>
        </p:nvSpPr>
        <p:spPr>
          <a:xfrm>
            <a:off x="8472459"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
        <p:cNvGrpSpPr/>
        <p:nvPr/>
      </p:nvGrpSpPr>
      <p:grpSpPr>
        <a:xfrm>
          <a:off x="0" y="0"/>
          <a:ext cx="0" cy="0"/>
          <a:chOff x="0" y="0"/>
          <a:chExt cx="0" cy="0"/>
        </a:xfrm>
      </p:grpSpPr>
      <p:sp>
        <p:nvSpPr>
          <p:cNvPr id="10" name="Google Shape;10;ge2c7f665cf_1_0"/>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1" name="Google Shape;11;ge2c7f665cf_1_0"/>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2" name="Google Shape;12;ge2c7f665cf_1_0"/>
          <p:cNvSpPr txBox="1">
            <a:spLocks noGrp="1"/>
          </p:cNvSpPr>
          <p:nvPr>
            <p:ph type="sldNum" idx="12"/>
          </p:nvPr>
        </p:nvSpPr>
        <p:spPr>
          <a:xfrm>
            <a:off x="8472459"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7"/>
        <p:cNvGrpSpPr/>
        <p:nvPr/>
      </p:nvGrpSpPr>
      <p:grpSpPr>
        <a:xfrm>
          <a:off x="0" y="0"/>
          <a:ext cx="0" cy="0"/>
          <a:chOff x="0" y="0"/>
          <a:chExt cx="0" cy="0"/>
        </a:xfrm>
      </p:grpSpPr>
      <p:sp>
        <p:nvSpPr>
          <p:cNvPr id="68" name="Google Shape;68;g13b65758e14_13_0"/>
          <p:cNvSpPr txBox="1">
            <a:spLocks noGrp="1"/>
          </p:cNvSpPr>
          <p:nvPr>
            <p:ph type="title"/>
          </p:nvPr>
        </p:nvSpPr>
        <p:spPr>
          <a:xfrm>
            <a:off x="628651" y="365128"/>
            <a:ext cx="7886700" cy="1325563"/>
          </a:xfrm>
          <a:prstGeom prst="rect">
            <a:avLst/>
          </a:prstGeom>
          <a:noFill/>
          <a:ln>
            <a:noFill/>
          </a:ln>
        </p:spPr>
        <p:txBody>
          <a:bodyPr spcFirstLastPara="1" wrap="square" lIns="58575" tIns="29275" rIns="58575" bIns="29275" anchor="ctr" anchorCtr="0">
            <a:normAutofit/>
          </a:bodyPr>
          <a:lstStyle>
            <a:lvl1pPr marR="0" lvl="0" algn="l" rtl="0">
              <a:lnSpc>
                <a:spcPct val="90000"/>
              </a:lnSpc>
              <a:spcBef>
                <a:spcPts val="0"/>
              </a:spcBef>
              <a:spcAft>
                <a:spcPts val="0"/>
              </a:spcAft>
              <a:buClr>
                <a:schemeClr val="dk1"/>
              </a:buClr>
              <a:buSzPts val="3800"/>
              <a:buFont typeface="Calibri"/>
              <a:buNone/>
              <a:defRPr sz="3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900"/>
              <a:buFont typeface="Arial"/>
              <a:buNone/>
              <a:defRPr sz="1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900"/>
              <a:buFont typeface="Arial"/>
              <a:buNone/>
              <a:defRPr sz="1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900"/>
              <a:buFont typeface="Arial"/>
              <a:buNone/>
              <a:defRPr sz="1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900"/>
              <a:buFont typeface="Arial"/>
              <a:buNone/>
              <a:defRPr sz="1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900"/>
              <a:buFont typeface="Arial"/>
              <a:buNone/>
              <a:defRPr sz="1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900"/>
              <a:buFont typeface="Arial"/>
              <a:buNone/>
              <a:defRPr sz="1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900"/>
              <a:buFont typeface="Arial"/>
              <a:buNone/>
              <a:defRPr sz="1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900"/>
              <a:buFont typeface="Arial"/>
              <a:buNone/>
              <a:defRPr sz="1200" b="0" i="0" u="none" strike="noStrike" cap="none">
                <a:solidFill>
                  <a:srgbClr val="000000"/>
                </a:solidFill>
                <a:latin typeface="Arial"/>
                <a:ea typeface="Arial"/>
                <a:cs typeface="Arial"/>
                <a:sym typeface="Arial"/>
              </a:defRPr>
            </a:lvl9pPr>
          </a:lstStyle>
          <a:p>
            <a:endParaRPr/>
          </a:p>
        </p:txBody>
      </p:sp>
      <p:sp>
        <p:nvSpPr>
          <p:cNvPr id="69" name="Google Shape;69;g13b65758e14_13_0"/>
          <p:cNvSpPr txBox="1">
            <a:spLocks noGrp="1"/>
          </p:cNvSpPr>
          <p:nvPr>
            <p:ph type="body" idx="1"/>
          </p:nvPr>
        </p:nvSpPr>
        <p:spPr>
          <a:xfrm>
            <a:off x="628651" y="1825625"/>
            <a:ext cx="7886700" cy="4351338"/>
          </a:xfrm>
          <a:prstGeom prst="rect">
            <a:avLst/>
          </a:prstGeom>
          <a:noFill/>
          <a:ln>
            <a:noFill/>
          </a:ln>
        </p:spPr>
        <p:txBody>
          <a:bodyPr spcFirstLastPara="1" wrap="square" lIns="58575" tIns="29275" rIns="58575" bIns="29275" anchor="t" anchorCtr="0">
            <a:normAutofit/>
          </a:bodyPr>
          <a:lstStyle>
            <a:lvl1pPr marL="457200" marR="0" lvl="0" indent="-381000" algn="l" rtl="0">
              <a:lnSpc>
                <a:spcPct val="90000"/>
              </a:lnSpc>
              <a:spcBef>
                <a:spcPts val="9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1950" algn="l" rtl="0">
              <a:lnSpc>
                <a:spcPct val="90000"/>
              </a:lnSpc>
              <a:spcBef>
                <a:spcPts val="4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36550" algn="l" rtl="0">
              <a:lnSpc>
                <a:spcPct val="90000"/>
              </a:lnSpc>
              <a:spcBef>
                <a:spcPts val="400"/>
              </a:spcBef>
              <a:spcAft>
                <a:spcPts val="0"/>
              </a:spcAft>
              <a:buClr>
                <a:schemeClr val="dk1"/>
              </a:buClr>
              <a:buSzPts val="1700"/>
              <a:buFont typeface="Arial"/>
              <a:buChar char="•"/>
              <a:defRPr sz="17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70" name="Google Shape;70;g13b65758e14_13_0"/>
          <p:cNvSpPr txBox="1">
            <a:spLocks noGrp="1"/>
          </p:cNvSpPr>
          <p:nvPr>
            <p:ph type="dt" idx="10"/>
          </p:nvPr>
        </p:nvSpPr>
        <p:spPr>
          <a:xfrm>
            <a:off x="628651" y="6356354"/>
            <a:ext cx="2057400" cy="365125"/>
          </a:xfrm>
          <a:prstGeom prst="rect">
            <a:avLst/>
          </a:prstGeom>
          <a:noFill/>
          <a:ln>
            <a:noFill/>
          </a:ln>
        </p:spPr>
        <p:txBody>
          <a:bodyPr spcFirstLastPara="1" wrap="square" lIns="58575" tIns="29275" rIns="58575" bIns="29275" anchor="ctr" anchorCtr="0">
            <a:noAutofit/>
          </a:bodyPr>
          <a:lstStyle>
            <a:lvl1pPr marR="0" lvl="0" algn="l" rtl="0">
              <a:lnSpc>
                <a:spcPct val="100000"/>
              </a:lnSpc>
              <a:spcBef>
                <a:spcPts val="0"/>
              </a:spcBef>
              <a:spcAft>
                <a:spcPts val="0"/>
              </a:spcAft>
              <a:buClr>
                <a:srgbClr val="000000"/>
              </a:buClr>
              <a:buSzPts val="900"/>
              <a:buFont typeface="Arial"/>
              <a:buNone/>
              <a:defRPr sz="10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1" name="Google Shape;71;g13b65758e14_13_0"/>
          <p:cNvSpPr txBox="1">
            <a:spLocks noGrp="1"/>
          </p:cNvSpPr>
          <p:nvPr>
            <p:ph type="ftr" idx="11"/>
          </p:nvPr>
        </p:nvSpPr>
        <p:spPr>
          <a:xfrm>
            <a:off x="3028951" y="6356354"/>
            <a:ext cx="3086100" cy="365125"/>
          </a:xfrm>
          <a:prstGeom prst="rect">
            <a:avLst/>
          </a:prstGeom>
          <a:noFill/>
          <a:ln>
            <a:noFill/>
          </a:ln>
        </p:spPr>
        <p:txBody>
          <a:bodyPr spcFirstLastPara="1" wrap="square" lIns="58575" tIns="29275" rIns="58575" bIns="29275" anchor="ctr" anchorCtr="0">
            <a:noAutofit/>
          </a:bodyPr>
          <a:lstStyle>
            <a:lvl1pPr marR="0" lvl="0" algn="ctr" rtl="0">
              <a:lnSpc>
                <a:spcPct val="100000"/>
              </a:lnSpc>
              <a:spcBef>
                <a:spcPts val="0"/>
              </a:spcBef>
              <a:spcAft>
                <a:spcPts val="0"/>
              </a:spcAft>
              <a:buClr>
                <a:srgbClr val="000000"/>
              </a:buClr>
              <a:buSzPts val="900"/>
              <a:buFont typeface="Arial"/>
              <a:buNone/>
              <a:defRPr sz="10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9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2" name="Google Shape;72;g13b65758e14_13_0"/>
          <p:cNvSpPr txBox="1">
            <a:spLocks noGrp="1"/>
          </p:cNvSpPr>
          <p:nvPr>
            <p:ph type="sldNum" idx="12"/>
          </p:nvPr>
        </p:nvSpPr>
        <p:spPr>
          <a:xfrm>
            <a:off x="6457951" y="6356354"/>
            <a:ext cx="2057400" cy="365125"/>
          </a:xfrm>
          <a:prstGeom prst="rect">
            <a:avLst/>
          </a:prstGeom>
          <a:noFill/>
          <a:ln>
            <a:noFill/>
          </a:ln>
        </p:spPr>
        <p:txBody>
          <a:bodyPr spcFirstLastPara="1" wrap="square" lIns="58575" tIns="29275" rIns="58575" bIns="2927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www.mhpoa.com"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mailto:mhpoasecy@gmail.co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ELSA.weeds@gmail.com"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45"/>
        <p:cNvGrpSpPr/>
        <p:nvPr/>
      </p:nvGrpSpPr>
      <p:grpSpPr>
        <a:xfrm>
          <a:off x="0" y="0"/>
          <a:ext cx="0" cy="0"/>
          <a:chOff x="0" y="0"/>
          <a:chExt cx="0" cy="0"/>
        </a:xfrm>
      </p:grpSpPr>
      <p:sp>
        <p:nvSpPr>
          <p:cNvPr id="146" name="Google Shape;146;p1"/>
          <p:cNvSpPr txBox="1">
            <a:spLocks noGrp="1"/>
          </p:cNvSpPr>
          <p:nvPr>
            <p:ph type="ctrTitle"/>
          </p:nvPr>
        </p:nvSpPr>
        <p:spPr>
          <a:xfrm>
            <a:off x="762000" y="829001"/>
            <a:ext cx="7772400" cy="4886100"/>
          </a:xfrm>
          <a:prstGeom prst="rect">
            <a:avLst/>
          </a:prstGeom>
          <a:noFill/>
          <a:ln>
            <a:noFill/>
          </a:ln>
        </p:spPr>
        <p:txBody>
          <a:bodyPr spcFirstLastPara="1" wrap="square" lIns="91425" tIns="45700" rIns="91425" bIns="45700" anchor="ctr" anchorCtr="0">
            <a:normAutofit/>
          </a:bodyPr>
          <a:lstStyle/>
          <a:p>
            <a:pPr>
              <a:buSzPct val="100000"/>
            </a:pPr>
            <a:r>
              <a:rPr lang="en-US" sz="5300" b="1">
                <a:solidFill>
                  <a:srgbClr val="FFFFFF"/>
                </a:solidFill>
              </a:rPr>
              <a:t>Meadowdale Hills </a:t>
            </a:r>
            <a:br>
              <a:rPr lang="en-US" sz="5300" b="1">
                <a:solidFill>
                  <a:srgbClr val="FFFFFF"/>
                </a:solidFill>
              </a:rPr>
            </a:br>
            <a:r>
              <a:rPr lang="en-US" sz="5300" b="1">
                <a:solidFill>
                  <a:srgbClr val="FFFFFF"/>
                </a:solidFill>
              </a:rPr>
              <a:t>Property Owners Association</a:t>
            </a:r>
            <a:br>
              <a:rPr lang="en-US" sz="5300">
                <a:solidFill>
                  <a:srgbClr val="FFFFFF"/>
                </a:solidFill>
              </a:rPr>
            </a:br>
            <a:r>
              <a:rPr lang="en-US" sz="2700">
                <a:solidFill>
                  <a:srgbClr val="FFFFFF"/>
                </a:solidFill>
              </a:rPr>
              <a:t> </a:t>
            </a:r>
            <a:br>
              <a:rPr lang="en-US">
                <a:solidFill>
                  <a:srgbClr val="FFFFFF"/>
                </a:solidFill>
              </a:rPr>
            </a:br>
            <a:r>
              <a:rPr lang="en-US">
                <a:solidFill>
                  <a:srgbClr val="FFFFFF"/>
                </a:solidFill>
              </a:rPr>
              <a:t>2023 Annual Meeting</a:t>
            </a:r>
            <a:br>
              <a:rPr lang="en-US">
                <a:solidFill>
                  <a:srgbClr val="FFFFFF"/>
                </a:solidFill>
              </a:rPr>
            </a:br>
            <a:r>
              <a:rPr lang="en-US" sz="3100">
                <a:solidFill>
                  <a:srgbClr val="FFFFFF"/>
                </a:solidFill>
              </a:rPr>
              <a:t>In-Person and by Zoom</a:t>
            </a:r>
            <a:endParaRPr sz="3100">
              <a:solidFill>
                <a:srgbClr val="FFFFFF"/>
              </a:solidFill>
            </a:endParaRPr>
          </a:p>
          <a:p>
            <a:pPr>
              <a:buSzPct val="170967"/>
            </a:pPr>
            <a:r>
              <a:rPr lang="en-US" sz="3100">
                <a:solidFill>
                  <a:srgbClr val="FFFFFF"/>
                </a:solidFill>
              </a:rPr>
              <a:t>The meeting will begin at 4:00 MST</a:t>
            </a:r>
            <a:endParaRPr sz="3100">
              <a:solidFill>
                <a:srgbClr val="FFFFFF"/>
              </a:solidFill>
            </a:endParaRPr>
          </a:p>
        </p:txBody>
      </p:sp>
      <p:sp>
        <p:nvSpPr>
          <p:cNvPr id="147" name="Google Shape;147;p1"/>
          <p:cNvSpPr txBox="1">
            <a:spLocks noGrp="1"/>
          </p:cNvSpPr>
          <p:nvPr>
            <p:ph type="sldNum" idx="12"/>
          </p:nvPr>
        </p:nvSpPr>
        <p:spPr>
          <a:xfrm>
            <a:off x="8472458" y="6217623"/>
            <a:ext cx="548700" cy="524700"/>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chemeClr val="bg1"/>
                </a:solidFill>
              </a:rPr>
              <a:pPr/>
              <a:t>1</a:t>
            </a:fld>
            <a:endParaRPr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9DC92E9-D626-BB24-BD92-8B33A448ED52}"/>
              </a:ext>
            </a:extLst>
          </p:cNvPr>
          <p:cNvSpPr>
            <a:spLocks noGrp="1"/>
          </p:cNvSpPr>
          <p:nvPr>
            <p:ph type="sldNum" idx="12"/>
          </p:nvPr>
        </p:nvSpPr>
        <p:spPr/>
        <p:txBody>
          <a:bodyPr/>
          <a:lstStyle/>
          <a:p>
            <a:fld id="{00000000-1234-1234-1234-123412341234}" type="slidenum">
              <a:rPr lang="en-US" smtClean="0">
                <a:solidFill>
                  <a:schemeClr val="bg1"/>
                </a:solidFill>
              </a:rPr>
              <a:pPr/>
              <a:t>10</a:t>
            </a:fld>
            <a:endParaRPr lang="en-US" dirty="0">
              <a:solidFill>
                <a:schemeClr val="bg1"/>
              </a:solidFill>
            </a:endParaRPr>
          </a:p>
        </p:txBody>
      </p:sp>
      <p:sp>
        <p:nvSpPr>
          <p:cNvPr id="4" name="TextBox 3">
            <a:extLst>
              <a:ext uri="{FF2B5EF4-FFF2-40B4-BE49-F238E27FC236}">
                <a16:creationId xmlns:a16="http://schemas.microsoft.com/office/drawing/2014/main" id="{838872C0-E295-C7DB-F54F-FA997F254E73}"/>
              </a:ext>
            </a:extLst>
          </p:cNvPr>
          <p:cNvSpPr txBox="1"/>
          <p:nvPr/>
        </p:nvSpPr>
        <p:spPr>
          <a:xfrm>
            <a:off x="875211" y="339636"/>
            <a:ext cx="7393578" cy="6360716"/>
          </a:xfrm>
          <a:prstGeom prst="rect">
            <a:avLst/>
          </a:prstGeom>
          <a:noFill/>
        </p:spPr>
        <p:txBody>
          <a:bodyPr wrap="square">
            <a:spAutoFit/>
          </a:bodyPr>
          <a:lstStyle/>
          <a:p>
            <a:pPr marL="0" indent="0" algn="ctr">
              <a:spcBef>
                <a:spcPts val="444"/>
              </a:spcBef>
              <a:buSzPct val="100000"/>
              <a:buNone/>
            </a:pPr>
            <a:r>
              <a:rPr lang="en-US" sz="1800" dirty="0">
                <a:solidFill>
                  <a:srgbClr val="FFFFFF"/>
                </a:solidFill>
              </a:rPr>
              <a:t>PROPOSED ARTICLE IV 4.3 BYLAW CHANGE</a:t>
            </a:r>
          </a:p>
          <a:p>
            <a:pPr marL="0" indent="0">
              <a:spcBef>
                <a:spcPts val="444"/>
              </a:spcBef>
              <a:buSzPct val="100000"/>
              <a:buNone/>
            </a:pPr>
            <a:endParaRPr lang="en-US" dirty="0">
              <a:solidFill>
                <a:srgbClr val="FFFFFF"/>
              </a:solidFill>
            </a:endParaRPr>
          </a:p>
          <a:p>
            <a:pPr marL="0" indent="0">
              <a:spcBef>
                <a:spcPts val="444"/>
              </a:spcBef>
              <a:buSzPct val="100000"/>
              <a:buNone/>
            </a:pPr>
            <a:r>
              <a:rPr lang="en-US" sz="1800" dirty="0">
                <a:solidFill>
                  <a:srgbClr val="FFFFFF"/>
                </a:solidFill>
              </a:rPr>
              <a:t>CURRENT ARTICLE</a:t>
            </a:r>
          </a:p>
          <a:p>
            <a:pPr marL="0" indent="0">
              <a:spcBef>
                <a:spcPts val="444"/>
              </a:spcBef>
              <a:buSzPct val="100000"/>
              <a:buNone/>
            </a:pPr>
            <a:endParaRPr lang="en-US" sz="1800" dirty="0">
              <a:solidFill>
                <a:srgbClr val="FFFFFF"/>
              </a:solidFill>
            </a:endParaRPr>
          </a:p>
          <a:p>
            <a:pPr marL="0" indent="0">
              <a:spcBef>
                <a:spcPts val="444"/>
              </a:spcBef>
              <a:buSzPct val="100000"/>
              <a:buNone/>
            </a:pPr>
            <a:r>
              <a:rPr lang="en-US" sz="1800" dirty="0">
                <a:solidFill>
                  <a:srgbClr val="FFFFFF"/>
                </a:solidFill>
              </a:rPr>
              <a:t>“ARTICLE IV ANNUAL ASSESSMENTS</a:t>
            </a:r>
          </a:p>
          <a:p>
            <a:pPr marL="0" indent="0">
              <a:spcBef>
                <a:spcPts val="444"/>
              </a:spcBef>
              <a:buSzPct val="100000"/>
              <a:buNone/>
            </a:pPr>
            <a:r>
              <a:rPr lang="en-US" sz="1800" b="0" i="0" u="none" strike="noStrike" dirty="0">
                <a:solidFill>
                  <a:schemeClr val="bg1"/>
                </a:solidFill>
                <a:effectLst/>
                <a:latin typeface="Arial" panose="020B0604020202020204" pitchFamily="34" charset="0"/>
              </a:rPr>
              <a:t>4.3. Assessments are due in advance by the first day of the fiscal year, currently January 1. Assessments are considered past due after the first day of a given fiscal year. The annual assessment shall become delinquent if not paid by the start of Annual Meeting of the year in which it was due. For example, an assessment for the year 2051 would be due on January 1, 2051 and would become delinquent at the start of the Annual Meeting in July 2051.</a:t>
            </a:r>
            <a:r>
              <a:rPr lang="en-US" sz="1800" dirty="0">
                <a:solidFill>
                  <a:schemeClr val="bg1"/>
                </a:solidFill>
              </a:rPr>
              <a:t> “</a:t>
            </a:r>
          </a:p>
          <a:p>
            <a:pPr marL="0" indent="0">
              <a:spcBef>
                <a:spcPts val="444"/>
              </a:spcBef>
              <a:buSzPct val="100000"/>
              <a:buNone/>
            </a:pPr>
            <a:endParaRPr lang="en-US" sz="1800" dirty="0">
              <a:solidFill>
                <a:schemeClr val="bg1"/>
              </a:solidFill>
            </a:endParaRPr>
          </a:p>
          <a:p>
            <a:pPr marL="0" indent="0">
              <a:spcBef>
                <a:spcPts val="444"/>
              </a:spcBef>
              <a:buSzPct val="100000"/>
              <a:buNone/>
            </a:pPr>
            <a:r>
              <a:rPr lang="en-US" sz="1800" dirty="0">
                <a:solidFill>
                  <a:schemeClr val="bg1"/>
                </a:solidFill>
              </a:rPr>
              <a:t>PROPOSED LANGUAGE:</a:t>
            </a:r>
          </a:p>
          <a:p>
            <a:pPr marL="0" indent="0">
              <a:spcBef>
                <a:spcPts val="444"/>
              </a:spcBef>
              <a:buSzPct val="100000"/>
              <a:buNone/>
            </a:pPr>
            <a:endParaRPr lang="en-US" sz="1800" dirty="0">
              <a:solidFill>
                <a:schemeClr val="bg1"/>
              </a:solidFill>
            </a:endParaRPr>
          </a:p>
          <a:p>
            <a:pPr marL="0" indent="0">
              <a:spcBef>
                <a:spcPts val="444"/>
              </a:spcBef>
              <a:buSzPct val="100000"/>
              <a:buNone/>
            </a:pPr>
            <a:r>
              <a:rPr lang="en-US" sz="1800" dirty="0">
                <a:solidFill>
                  <a:srgbClr val="FFFFFF"/>
                </a:solidFill>
              </a:rPr>
              <a:t>“</a:t>
            </a:r>
            <a:r>
              <a:rPr lang="en-US" sz="1800" dirty="0">
                <a:solidFill>
                  <a:schemeClr val="bg1"/>
                </a:solidFill>
              </a:rPr>
              <a:t>ARTICLE IV ANNUAL ASSESSMENTS</a:t>
            </a:r>
          </a:p>
          <a:p>
            <a:pPr marL="0" indent="0">
              <a:spcBef>
                <a:spcPts val="444"/>
              </a:spcBef>
              <a:buSzPct val="100000"/>
              <a:buNone/>
            </a:pPr>
            <a:r>
              <a:rPr lang="en-US" sz="1800" b="0" i="0" u="none" strike="noStrike" dirty="0">
                <a:solidFill>
                  <a:schemeClr val="bg1"/>
                </a:solidFill>
                <a:effectLst/>
                <a:latin typeface="Arial" panose="020B0604020202020204" pitchFamily="34" charset="0"/>
              </a:rPr>
              <a:t>4.3. The annual assessments are due on January 1st.  Assessments not paid in full by January 31 are delinquent and may be subject to late fees and interest as specified in the Association's collection policy.  For example, an assessment for the year 2051 would be due on January 1, 2051 and would become delinquent if not paid by January 31, 2051.”</a:t>
            </a:r>
            <a:r>
              <a:rPr lang="en-US" sz="1800" dirty="0">
                <a:solidFill>
                  <a:schemeClr val="bg1"/>
                </a:solidFill>
                <a:effectLst/>
              </a:rPr>
              <a:t> </a:t>
            </a:r>
            <a:endParaRPr lang="en-US" sz="1800" dirty="0">
              <a:solidFill>
                <a:schemeClr val="bg1"/>
              </a:solidFill>
            </a:endParaRPr>
          </a:p>
        </p:txBody>
      </p:sp>
    </p:spTree>
    <p:extLst>
      <p:ext uri="{BB962C8B-B14F-4D97-AF65-F5344CB8AC3E}">
        <p14:creationId xmlns:p14="http://schemas.microsoft.com/office/powerpoint/2010/main" val="2357552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0381BB-F3ED-8C08-8A39-2CF76BDBC1D1}"/>
              </a:ext>
            </a:extLst>
          </p:cNvPr>
          <p:cNvSpPr>
            <a:spLocks noGrp="1"/>
          </p:cNvSpPr>
          <p:nvPr>
            <p:ph type="sldNum" idx="12"/>
          </p:nvPr>
        </p:nvSpPr>
        <p:spPr/>
        <p:txBody>
          <a:bodyPr/>
          <a:lstStyle/>
          <a:p>
            <a:fld id="{00000000-1234-1234-1234-123412341234}" type="slidenum">
              <a:rPr lang="en-US" smtClean="0">
                <a:solidFill>
                  <a:schemeClr val="bg1"/>
                </a:solidFill>
              </a:rPr>
              <a:pPr/>
              <a:t>11</a:t>
            </a:fld>
            <a:endParaRPr lang="en-US" dirty="0">
              <a:solidFill>
                <a:schemeClr val="bg1"/>
              </a:solidFill>
            </a:endParaRPr>
          </a:p>
        </p:txBody>
      </p:sp>
      <p:sp>
        <p:nvSpPr>
          <p:cNvPr id="5" name="TextBox 4">
            <a:extLst>
              <a:ext uri="{FF2B5EF4-FFF2-40B4-BE49-F238E27FC236}">
                <a16:creationId xmlns:a16="http://schemas.microsoft.com/office/drawing/2014/main" id="{FA9C3428-CDC7-FD9B-8DE7-E3F97C34DB5A}"/>
              </a:ext>
            </a:extLst>
          </p:cNvPr>
          <p:cNvSpPr txBox="1"/>
          <p:nvPr/>
        </p:nvSpPr>
        <p:spPr>
          <a:xfrm>
            <a:off x="1031966" y="539492"/>
            <a:ext cx="6818811" cy="5581015"/>
          </a:xfrm>
          <a:prstGeom prst="rect">
            <a:avLst/>
          </a:prstGeom>
          <a:noFill/>
        </p:spPr>
        <p:txBody>
          <a:bodyPr wrap="square">
            <a:spAutoFit/>
          </a:bodyPr>
          <a:lstStyle/>
          <a:p>
            <a:pPr marL="0" indent="0" algn="ctr">
              <a:spcBef>
                <a:spcPts val="444"/>
              </a:spcBef>
              <a:buSzPct val="100000"/>
              <a:buNone/>
            </a:pPr>
            <a:r>
              <a:rPr lang="en-US" sz="2000" dirty="0">
                <a:solidFill>
                  <a:srgbClr val="FFFFFF"/>
                </a:solidFill>
              </a:rPr>
              <a:t>PROPOSED ARTICLE V 5.2 BYLAW CHANGE</a:t>
            </a:r>
          </a:p>
          <a:p>
            <a:pPr marL="0" indent="0">
              <a:spcBef>
                <a:spcPts val="444"/>
              </a:spcBef>
              <a:buSzPct val="100000"/>
              <a:buNone/>
            </a:pPr>
            <a:endParaRPr lang="en-US" sz="1600" dirty="0">
              <a:solidFill>
                <a:srgbClr val="FFFFFF"/>
              </a:solidFill>
            </a:endParaRPr>
          </a:p>
          <a:p>
            <a:pPr marL="0" indent="0">
              <a:spcBef>
                <a:spcPts val="444"/>
              </a:spcBef>
              <a:buSzPct val="100000"/>
              <a:buNone/>
            </a:pPr>
            <a:r>
              <a:rPr lang="en-US" sz="1800" dirty="0">
                <a:solidFill>
                  <a:srgbClr val="FFFFFF"/>
                </a:solidFill>
              </a:rPr>
              <a:t>CURRENT ARTICLE</a:t>
            </a:r>
          </a:p>
          <a:p>
            <a:pPr marL="0" indent="0">
              <a:spcBef>
                <a:spcPts val="444"/>
              </a:spcBef>
              <a:buSzPct val="100000"/>
              <a:buNone/>
            </a:pPr>
            <a:endParaRPr lang="en-US" sz="1800" dirty="0">
              <a:solidFill>
                <a:srgbClr val="FFFFFF"/>
              </a:solidFill>
            </a:endParaRPr>
          </a:p>
          <a:p>
            <a:pPr marL="0" indent="0">
              <a:spcBef>
                <a:spcPts val="444"/>
              </a:spcBef>
              <a:buSzPct val="100000"/>
              <a:buNone/>
            </a:pPr>
            <a:r>
              <a:rPr lang="en-US" sz="1800" dirty="0">
                <a:solidFill>
                  <a:srgbClr val="FFFFFF"/>
                </a:solidFill>
              </a:rPr>
              <a:t>“ARTICLE V  BOARD OF DIRECTORS</a:t>
            </a:r>
          </a:p>
          <a:p>
            <a:pPr marL="0" indent="0">
              <a:spcBef>
                <a:spcPts val="444"/>
              </a:spcBef>
              <a:buSzPct val="100000"/>
              <a:buNone/>
            </a:pPr>
            <a:r>
              <a:rPr lang="en-US" sz="1800" dirty="0">
                <a:solidFill>
                  <a:schemeClr val="bg1"/>
                </a:solidFill>
              </a:rPr>
              <a:t>5.2. The Board of Directors shall consist of three Officers, the President, the Vice‐President, the Secretary‐Treasurer, and five Directors‐at‐Large.</a:t>
            </a:r>
            <a:r>
              <a:rPr lang="en-US" sz="1800" dirty="0"/>
              <a:t>.</a:t>
            </a:r>
            <a:r>
              <a:rPr lang="en-US" sz="1800" dirty="0">
                <a:solidFill>
                  <a:srgbClr val="FFFFFF"/>
                </a:solidFill>
              </a:rPr>
              <a:t>”</a:t>
            </a:r>
          </a:p>
          <a:p>
            <a:pPr marL="0" indent="0">
              <a:spcBef>
                <a:spcPts val="444"/>
              </a:spcBef>
              <a:buSzPct val="100000"/>
              <a:buNone/>
            </a:pPr>
            <a:endParaRPr lang="en-US" sz="1800" dirty="0">
              <a:solidFill>
                <a:srgbClr val="FFFFFF"/>
              </a:solidFill>
            </a:endParaRPr>
          </a:p>
          <a:p>
            <a:pPr marL="0" indent="0">
              <a:spcBef>
                <a:spcPts val="444"/>
              </a:spcBef>
              <a:buSzPct val="100000"/>
              <a:buNone/>
            </a:pPr>
            <a:r>
              <a:rPr lang="en-US" sz="1800" dirty="0">
                <a:solidFill>
                  <a:srgbClr val="FFFFFF"/>
                </a:solidFill>
              </a:rPr>
              <a:t>PROPOSED ARTICLE </a:t>
            </a:r>
          </a:p>
          <a:p>
            <a:pPr marL="0" indent="0">
              <a:spcBef>
                <a:spcPts val="444"/>
              </a:spcBef>
              <a:buSzPct val="100000"/>
              <a:buNone/>
            </a:pPr>
            <a:endParaRPr lang="en-US" sz="1800" dirty="0">
              <a:solidFill>
                <a:srgbClr val="FFFFFF"/>
              </a:solidFill>
            </a:endParaRPr>
          </a:p>
          <a:p>
            <a:pPr>
              <a:spcBef>
                <a:spcPts val="444"/>
              </a:spcBef>
              <a:buSzPct val="100000"/>
            </a:pPr>
            <a:r>
              <a:rPr lang="en-US" sz="1800" dirty="0">
                <a:solidFill>
                  <a:srgbClr val="FFFFFF"/>
                </a:solidFill>
              </a:rPr>
              <a:t>“ARTICLE V BOARD OF DIRECTORS</a:t>
            </a:r>
          </a:p>
          <a:p>
            <a:pPr>
              <a:spcBef>
                <a:spcPts val="444"/>
              </a:spcBef>
              <a:buSzPct val="100000"/>
            </a:pPr>
            <a:r>
              <a:rPr lang="en-US" sz="1800" dirty="0">
                <a:solidFill>
                  <a:schemeClr val="bg1"/>
                </a:solidFill>
              </a:rPr>
              <a:t>5.2. The Board of Directors shall consist of four Officers, the President, the Vice‐President, the Secretary, the Treasurer, and five Directors‐at‐Large.  The offices of Secretary and Treasurer may be combined and performed by one person as needed and as approved by the Board</a:t>
            </a:r>
            <a:r>
              <a:rPr lang="en-US" sz="1800" dirty="0"/>
              <a:t>.</a:t>
            </a:r>
            <a:r>
              <a:rPr lang="en-US" sz="1800" dirty="0">
                <a:solidFill>
                  <a:srgbClr val="FFFFFF"/>
                </a:solidFill>
              </a:rPr>
              <a:t>”</a:t>
            </a:r>
          </a:p>
          <a:p>
            <a:pPr marL="0" indent="0">
              <a:spcBef>
                <a:spcPts val="444"/>
              </a:spcBef>
              <a:buSzPct val="100000"/>
              <a:buNone/>
            </a:pPr>
            <a:endParaRPr lang="en-US" dirty="0"/>
          </a:p>
        </p:txBody>
      </p:sp>
    </p:spTree>
    <p:extLst>
      <p:ext uri="{BB962C8B-B14F-4D97-AF65-F5344CB8AC3E}">
        <p14:creationId xmlns:p14="http://schemas.microsoft.com/office/powerpoint/2010/main" val="509442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87"/>
        <p:cNvGrpSpPr/>
        <p:nvPr/>
      </p:nvGrpSpPr>
      <p:grpSpPr>
        <a:xfrm>
          <a:off x="0" y="0"/>
          <a:ext cx="0" cy="0"/>
          <a:chOff x="0" y="0"/>
          <a:chExt cx="0" cy="0"/>
        </a:xfrm>
      </p:grpSpPr>
      <p:sp>
        <p:nvSpPr>
          <p:cNvPr id="288" name="Google Shape;288;p8"/>
          <p:cNvSpPr txBox="1">
            <a:spLocks noGrp="1"/>
          </p:cNvSpPr>
          <p:nvPr>
            <p:ph type="title"/>
          </p:nvPr>
        </p:nvSpPr>
        <p:spPr>
          <a:xfrm>
            <a:off x="457200" y="1752601"/>
            <a:ext cx="8229600" cy="2844300"/>
          </a:xfrm>
          <a:prstGeom prst="rect">
            <a:avLst/>
          </a:prstGeom>
          <a:noFill/>
          <a:ln>
            <a:noFill/>
          </a:ln>
        </p:spPr>
        <p:txBody>
          <a:bodyPr spcFirstLastPara="1" wrap="square" lIns="91425" tIns="45700" rIns="91425" bIns="45700" anchor="ctr" anchorCtr="0">
            <a:noAutofit/>
          </a:bodyPr>
          <a:lstStyle/>
          <a:p>
            <a:pPr>
              <a:buSzPts val="4400"/>
            </a:pPr>
            <a:r>
              <a:rPr lang="en-US" dirty="0">
                <a:solidFill>
                  <a:srgbClr val="FFFFFF"/>
                </a:solidFill>
              </a:rPr>
              <a:t> 2022 </a:t>
            </a:r>
            <a:r>
              <a:rPr lang="en-US" dirty="0" err="1">
                <a:solidFill>
                  <a:srgbClr val="FFFFFF"/>
                </a:solidFill>
              </a:rPr>
              <a:t>MHPOA</a:t>
            </a:r>
            <a:r>
              <a:rPr lang="en-US" dirty="0">
                <a:solidFill>
                  <a:srgbClr val="FFFFFF"/>
                </a:solidFill>
              </a:rPr>
              <a:t> Yearend Financials</a:t>
            </a:r>
            <a:br>
              <a:rPr lang="en-US" dirty="0">
                <a:solidFill>
                  <a:srgbClr val="FFFFFF"/>
                </a:solidFill>
              </a:rPr>
            </a:br>
            <a:r>
              <a:rPr lang="en-US" dirty="0">
                <a:solidFill>
                  <a:srgbClr val="FFFFFF"/>
                </a:solidFill>
              </a:rPr>
              <a:t>2023 1</a:t>
            </a:r>
            <a:r>
              <a:rPr lang="en-US" baseline="30000" dirty="0">
                <a:solidFill>
                  <a:srgbClr val="FFFFFF"/>
                </a:solidFill>
              </a:rPr>
              <a:t>st</a:t>
            </a:r>
            <a:r>
              <a:rPr lang="en-US" dirty="0">
                <a:solidFill>
                  <a:srgbClr val="FFFFFF"/>
                </a:solidFill>
              </a:rPr>
              <a:t> Quarter Financials</a:t>
            </a:r>
            <a:endParaRPr dirty="0">
              <a:solidFill>
                <a:srgbClr val="FFFFFF"/>
              </a:solidFill>
            </a:endParaRPr>
          </a:p>
          <a:p>
            <a:pPr>
              <a:buSzPts val="4400"/>
            </a:pPr>
            <a:endParaRPr dirty="0">
              <a:solidFill>
                <a:srgbClr val="FFFFFF"/>
              </a:solidFill>
            </a:endParaRPr>
          </a:p>
          <a:p>
            <a:pPr>
              <a:buSzPts val="4400"/>
            </a:pPr>
            <a:endParaRPr dirty="0">
              <a:solidFill>
                <a:srgbClr val="FFFFFF"/>
              </a:solidFill>
            </a:endParaRPr>
          </a:p>
          <a:p>
            <a:pPr>
              <a:buSzPts val="4400"/>
            </a:pPr>
            <a:r>
              <a:rPr lang="en-US" dirty="0">
                <a:solidFill>
                  <a:srgbClr val="FFFFFF"/>
                </a:solidFill>
              </a:rPr>
              <a:t>Posted on the website at www.mhpoa.com</a:t>
            </a:r>
            <a:endParaRPr dirty="0">
              <a:solidFill>
                <a:srgbClr val="FFFFFF"/>
              </a:solidFill>
            </a:endParaRPr>
          </a:p>
        </p:txBody>
      </p:sp>
      <p:sp>
        <p:nvSpPr>
          <p:cNvPr id="289" name="Google Shape;289;p8"/>
          <p:cNvSpPr txBox="1">
            <a:spLocks noGrp="1"/>
          </p:cNvSpPr>
          <p:nvPr>
            <p:ph type="body" idx="1"/>
          </p:nvPr>
        </p:nvSpPr>
        <p:spPr>
          <a:xfrm>
            <a:off x="304800" y="3170181"/>
            <a:ext cx="8229600" cy="2844247"/>
          </a:xfrm>
          <a:prstGeom prst="rect">
            <a:avLst/>
          </a:prstGeom>
          <a:noFill/>
          <a:ln>
            <a:noFill/>
          </a:ln>
        </p:spPr>
        <p:txBody>
          <a:bodyPr spcFirstLastPara="1" wrap="square" lIns="91425" tIns="45700" rIns="91425" bIns="45700" anchor="t" anchorCtr="0">
            <a:normAutofit/>
          </a:bodyPr>
          <a:lstStyle/>
          <a:p>
            <a:pPr marL="0" indent="0">
              <a:spcBef>
                <a:spcPts val="0"/>
              </a:spcBef>
              <a:buSzPts val="2400"/>
              <a:buNone/>
            </a:pPr>
            <a:endParaRPr sz="2400" dirty="0">
              <a:solidFill>
                <a:srgbClr val="FFFFFF"/>
              </a:solidFill>
            </a:endParaRPr>
          </a:p>
          <a:p>
            <a:pPr marL="1028700" lvl="1" indent="-419099">
              <a:spcBef>
                <a:spcPts val="480"/>
              </a:spcBef>
              <a:buSzPts val="2400"/>
              <a:buNone/>
            </a:pPr>
            <a:endParaRPr sz="2400" dirty="0">
              <a:solidFill>
                <a:srgbClr val="FFFFFF"/>
              </a:solidFill>
            </a:endParaRPr>
          </a:p>
          <a:p>
            <a:pPr marL="1028700" lvl="1" indent="-393701">
              <a:spcBef>
                <a:spcPts val="560"/>
              </a:spcBef>
              <a:spcAft>
                <a:spcPts val="1200"/>
              </a:spcAft>
              <a:buSzPts val="2800"/>
              <a:buNone/>
            </a:pPr>
            <a:endParaRPr dirty="0">
              <a:solidFill>
                <a:srgbClr val="FFFFFF"/>
              </a:solidFill>
            </a:endParaRPr>
          </a:p>
        </p:txBody>
      </p:sp>
      <p:sp>
        <p:nvSpPr>
          <p:cNvPr id="290" name="Google Shape;290;p8"/>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rgbClr val="FFFFFF"/>
                </a:solidFill>
              </a:rPr>
              <a:pPr/>
              <a:t>12</a:t>
            </a:fld>
            <a:endParaRPr>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C9A3097-E772-5CD9-6E70-3E22FB3FF811}"/>
              </a:ext>
            </a:extLst>
          </p:cNvPr>
          <p:cNvSpPr>
            <a:spLocks noGrp="1"/>
          </p:cNvSpPr>
          <p:nvPr>
            <p:ph type="sldNum" idx="12"/>
          </p:nvPr>
        </p:nvSpPr>
        <p:spPr/>
        <p:txBody>
          <a:bodyPr/>
          <a:lstStyle/>
          <a:p>
            <a:fld id="{00000000-1234-1234-1234-123412341234}" type="slidenum">
              <a:rPr lang="en-US" smtClean="0"/>
              <a:pPr/>
              <a:t>13</a:t>
            </a:fld>
            <a:endParaRPr lang="en-US"/>
          </a:p>
        </p:txBody>
      </p:sp>
      <p:graphicFrame>
        <p:nvGraphicFramePr>
          <p:cNvPr id="4" name="Table 3">
            <a:extLst>
              <a:ext uri="{FF2B5EF4-FFF2-40B4-BE49-F238E27FC236}">
                <a16:creationId xmlns:a16="http://schemas.microsoft.com/office/drawing/2014/main" id="{9A7EF423-9FC3-E571-5A79-FB140764702C}"/>
              </a:ext>
            </a:extLst>
          </p:cNvPr>
          <p:cNvGraphicFramePr>
            <a:graphicFrameLocks noGrp="1"/>
          </p:cNvGraphicFramePr>
          <p:nvPr>
            <p:extLst>
              <p:ext uri="{D42A27DB-BD31-4B8C-83A1-F6EECF244321}">
                <p14:modId xmlns:p14="http://schemas.microsoft.com/office/powerpoint/2010/main" val="1880662996"/>
              </p:ext>
            </p:extLst>
          </p:nvPr>
        </p:nvGraphicFramePr>
        <p:xfrm>
          <a:off x="522514" y="157480"/>
          <a:ext cx="7992837" cy="6781078"/>
        </p:xfrm>
        <a:graphic>
          <a:graphicData uri="http://schemas.openxmlformats.org/drawingml/2006/table">
            <a:tbl>
              <a:tblPr>
                <a:tableStyleId>{A3DCE9EF-8257-42B1-BD2F-43FBACF78E9F}</a:tableStyleId>
              </a:tblPr>
              <a:tblGrid>
                <a:gridCol w="3052234">
                  <a:extLst>
                    <a:ext uri="{9D8B030D-6E8A-4147-A177-3AD203B41FA5}">
                      <a16:colId xmlns:a16="http://schemas.microsoft.com/office/drawing/2014/main" val="2401219754"/>
                    </a:ext>
                  </a:extLst>
                </a:gridCol>
                <a:gridCol w="1008077">
                  <a:extLst>
                    <a:ext uri="{9D8B030D-6E8A-4147-A177-3AD203B41FA5}">
                      <a16:colId xmlns:a16="http://schemas.microsoft.com/office/drawing/2014/main" val="1214972564"/>
                    </a:ext>
                  </a:extLst>
                </a:gridCol>
                <a:gridCol w="392030">
                  <a:extLst>
                    <a:ext uri="{9D8B030D-6E8A-4147-A177-3AD203B41FA5}">
                      <a16:colId xmlns:a16="http://schemas.microsoft.com/office/drawing/2014/main" val="197448325"/>
                    </a:ext>
                  </a:extLst>
                </a:gridCol>
                <a:gridCol w="858733">
                  <a:extLst>
                    <a:ext uri="{9D8B030D-6E8A-4147-A177-3AD203B41FA5}">
                      <a16:colId xmlns:a16="http://schemas.microsoft.com/office/drawing/2014/main" val="3173697071"/>
                    </a:ext>
                  </a:extLst>
                </a:gridCol>
                <a:gridCol w="737389">
                  <a:extLst>
                    <a:ext uri="{9D8B030D-6E8A-4147-A177-3AD203B41FA5}">
                      <a16:colId xmlns:a16="http://schemas.microsoft.com/office/drawing/2014/main" val="190250134"/>
                    </a:ext>
                  </a:extLst>
                </a:gridCol>
                <a:gridCol w="945850">
                  <a:extLst>
                    <a:ext uri="{9D8B030D-6E8A-4147-A177-3AD203B41FA5}">
                      <a16:colId xmlns:a16="http://schemas.microsoft.com/office/drawing/2014/main" val="1926211770"/>
                    </a:ext>
                  </a:extLst>
                </a:gridCol>
                <a:gridCol w="998524">
                  <a:extLst>
                    <a:ext uri="{9D8B030D-6E8A-4147-A177-3AD203B41FA5}">
                      <a16:colId xmlns:a16="http://schemas.microsoft.com/office/drawing/2014/main" val="3027584169"/>
                    </a:ext>
                  </a:extLst>
                </a:gridCol>
              </a:tblGrid>
              <a:tr h="197387">
                <a:tc gridSpan="5">
                  <a:txBody>
                    <a:bodyPr/>
                    <a:lstStyle/>
                    <a:p>
                      <a:pPr algn="l" fontAlgn="b"/>
                      <a:r>
                        <a:rPr lang="en-US" sz="1200" u="none" strike="noStrike" dirty="0">
                          <a:effectLst/>
                          <a:latin typeface="+mn-lt"/>
                        </a:rPr>
                        <a:t>Meadowdale Hills Property Owners Association - Balance Sheet</a:t>
                      </a:r>
                      <a:endParaRPr lang="en-US" sz="1200" b="1" i="0" u="none" strike="noStrike" dirty="0">
                        <a:solidFill>
                          <a:srgbClr val="000000"/>
                        </a:solidFill>
                        <a:effectLst/>
                        <a:latin typeface="+mn-lt"/>
                      </a:endParaRPr>
                    </a:p>
                  </a:txBody>
                  <a:tcPr marL="5838" marR="5838" marT="5838"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837623880"/>
                  </a:ext>
                </a:extLst>
              </a:tr>
              <a:tr h="219899">
                <a:tc>
                  <a:txBody>
                    <a:bodyPr/>
                    <a:lstStyle/>
                    <a:p>
                      <a:pPr algn="l" fontAlgn="b"/>
                      <a:r>
                        <a:rPr lang="en-US" sz="1200" u="none" strike="noStrike" dirty="0">
                          <a:effectLst/>
                          <a:latin typeface="+mn-lt"/>
                        </a:rPr>
                        <a:t>As of  December 31, 2022</a:t>
                      </a:r>
                      <a:endParaRPr lang="en-US" sz="1200" b="0" i="0" u="none" strike="noStrike" dirty="0">
                        <a:solidFill>
                          <a:srgbClr val="000000"/>
                        </a:solidFill>
                        <a:effectLst/>
                        <a:latin typeface="+mn-lt"/>
                      </a:endParaRPr>
                    </a:p>
                  </a:txBody>
                  <a:tcPr marL="5838" marR="5838" marT="5838" marB="0" anchor="b">
                    <a:noFill/>
                  </a:tcPr>
                </a:tc>
                <a:tc>
                  <a:txBody>
                    <a:bodyPr/>
                    <a:lstStyle/>
                    <a:p>
                      <a:pPr algn="l" fontAlgn="b"/>
                      <a:endParaRPr lang="en-US" sz="1200" b="0"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1605640421"/>
                  </a:ext>
                </a:extLst>
              </a:tr>
              <a:tr h="197387">
                <a:tc>
                  <a:txBody>
                    <a:bodyPr/>
                    <a:lstStyle/>
                    <a:p>
                      <a:pPr algn="l" fontAlgn="b"/>
                      <a:endParaRPr lang="en-US" sz="1200" b="0" i="0" u="none" strike="noStrike" dirty="0">
                        <a:solidFill>
                          <a:srgbClr val="000000"/>
                        </a:solidFill>
                        <a:effectLst/>
                        <a:latin typeface="+mn-lt"/>
                      </a:endParaRPr>
                    </a:p>
                  </a:txBody>
                  <a:tcPr marL="5838" marR="5838" marT="5838" marB="0" anchor="b">
                    <a:noFill/>
                  </a:tcPr>
                </a:tc>
                <a:tc>
                  <a:txBody>
                    <a:bodyPr/>
                    <a:lstStyle/>
                    <a:p>
                      <a:pPr algn="ctr" fontAlgn="b"/>
                      <a:r>
                        <a:rPr lang="en-US" sz="1200" u="none" strike="noStrike" dirty="0">
                          <a:effectLst/>
                          <a:latin typeface="+mn-lt"/>
                        </a:rPr>
                        <a:t>TOTAL</a:t>
                      </a:r>
                      <a:endParaRPr lang="en-US" sz="1200" b="1"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41239442"/>
                  </a:ext>
                </a:extLst>
              </a:tr>
              <a:tr h="197387">
                <a:tc>
                  <a:txBody>
                    <a:bodyPr/>
                    <a:lstStyle/>
                    <a:p>
                      <a:pPr algn="l" fontAlgn="b"/>
                      <a:r>
                        <a:rPr lang="en-US" sz="1200" u="none" strike="noStrike">
                          <a:effectLst/>
                          <a:latin typeface="+mn-lt"/>
                        </a:rPr>
                        <a:t>ASSETS</a:t>
                      </a:r>
                      <a:endParaRPr lang="en-US" sz="1200" b="1" i="0" u="none" strike="noStrike">
                        <a:solidFill>
                          <a:srgbClr val="000000"/>
                        </a:solidFill>
                        <a:effectLst/>
                        <a:latin typeface="+mn-lt"/>
                      </a:endParaRPr>
                    </a:p>
                  </a:txBody>
                  <a:tcPr marL="5838" marR="5838" marT="5838" marB="0" anchor="b">
                    <a:noFill/>
                  </a:tcPr>
                </a:tc>
                <a:tc>
                  <a:txBody>
                    <a:bodyPr/>
                    <a:lstStyle/>
                    <a:p>
                      <a:pPr algn="l" fontAlgn="b"/>
                      <a:endParaRPr lang="en-US" sz="1200" b="0"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1699812924"/>
                  </a:ext>
                </a:extLst>
              </a:tr>
              <a:tr h="197387">
                <a:tc>
                  <a:txBody>
                    <a:bodyPr/>
                    <a:lstStyle/>
                    <a:p>
                      <a:pPr algn="l" fontAlgn="b"/>
                      <a:r>
                        <a:rPr lang="en-US" sz="1200" u="none" strike="noStrike">
                          <a:effectLst/>
                          <a:latin typeface="+mn-lt"/>
                        </a:rPr>
                        <a:t>Current Assets</a:t>
                      </a:r>
                      <a:endParaRPr lang="en-US" sz="1200" b="0" i="0" u="none" strike="noStrike">
                        <a:solidFill>
                          <a:srgbClr val="000000"/>
                        </a:solidFill>
                        <a:effectLst/>
                        <a:latin typeface="+mn-lt"/>
                      </a:endParaRPr>
                    </a:p>
                  </a:txBody>
                  <a:tcPr marL="5838" marR="5838" marT="5838" marB="0" anchor="b">
                    <a:noFill/>
                  </a:tcPr>
                </a:tc>
                <a:tc>
                  <a:txBody>
                    <a:bodyPr/>
                    <a:lstStyle/>
                    <a:p>
                      <a:pPr algn="l" fontAlgn="b"/>
                      <a:endParaRPr lang="en-US" sz="1200" b="0"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2203968275"/>
                  </a:ext>
                </a:extLst>
              </a:tr>
              <a:tr h="197387">
                <a:tc>
                  <a:txBody>
                    <a:bodyPr/>
                    <a:lstStyle/>
                    <a:p>
                      <a:pPr algn="l" fontAlgn="b"/>
                      <a:r>
                        <a:rPr lang="en-US" sz="1200" u="none" strike="noStrike" dirty="0">
                          <a:effectLst/>
                          <a:latin typeface="+mn-lt"/>
                        </a:rPr>
                        <a:t>   Bank Accounts</a:t>
                      </a:r>
                      <a:endParaRPr lang="en-US" sz="1200" b="0" i="0" u="none" strike="noStrike" dirty="0">
                        <a:solidFill>
                          <a:srgbClr val="000000"/>
                        </a:solidFill>
                        <a:effectLst/>
                        <a:latin typeface="+mn-lt"/>
                      </a:endParaRPr>
                    </a:p>
                  </a:txBody>
                  <a:tcPr marL="5838" marR="5838" marT="5838" marB="0" anchor="b">
                    <a:noFill/>
                  </a:tcPr>
                </a:tc>
                <a:tc>
                  <a:txBody>
                    <a:bodyPr/>
                    <a:lstStyle/>
                    <a:p>
                      <a:pPr algn="l" fontAlgn="b"/>
                      <a:endParaRPr lang="en-US" sz="1200" b="0" i="0" u="none" strike="noStrike">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1976891180"/>
                  </a:ext>
                </a:extLst>
              </a:tr>
              <a:tr h="197387">
                <a:tc>
                  <a:txBody>
                    <a:bodyPr/>
                    <a:lstStyle/>
                    <a:p>
                      <a:pPr algn="l" fontAlgn="b"/>
                      <a:r>
                        <a:rPr lang="en-US" sz="1200" u="none" strike="noStrike">
                          <a:effectLst/>
                          <a:latin typeface="+mn-lt"/>
                        </a:rPr>
                        <a:t>      Operating Fund Checking</a:t>
                      </a:r>
                      <a:endParaRPr lang="en-US" sz="1200" b="0" i="0" u="none" strike="noStrike">
                        <a:solidFill>
                          <a:srgbClr val="000000"/>
                        </a:solidFill>
                        <a:effectLst/>
                        <a:latin typeface="+mn-lt"/>
                      </a:endParaRPr>
                    </a:p>
                  </a:txBody>
                  <a:tcPr marL="5838" marR="5838" marT="5838" marB="0" anchor="b">
                    <a:noFill/>
                  </a:tcPr>
                </a:tc>
                <a:tc>
                  <a:txBody>
                    <a:bodyPr/>
                    <a:lstStyle/>
                    <a:p>
                      <a:pPr algn="r" fontAlgn="b"/>
                      <a:r>
                        <a:rPr lang="en-US" sz="1200" u="none" strike="noStrike">
                          <a:effectLst/>
                          <a:latin typeface="+mn-lt"/>
                        </a:rPr>
                        <a:t>$45,836.97</a:t>
                      </a:r>
                      <a:endParaRPr lang="en-US" sz="1200" b="0" i="0" u="none" strike="noStrike">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4002789907"/>
                  </a:ext>
                </a:extLst>
              </a:tr>
              <a:tr h="197387">
                <a:tc>
                  <a:txBody>
                    <a:bodyPr/>
                    <a:lstStyle/>
                    <a:p>
                      <a:pPr algn="l" fontAlgn="b"/>
                      <a:r>
                        <a:rPr lang="en-US" sz="1200" u="none" strike="noStrike">
                          <a:effectLst/>
                          <a:latin typeface="+mn-lt"/>
                        </a:rPr>
                        <a:t>      Reserve Fund PMCU</a:t>
                      </a:r>
                      <a:endParaRPr lang="en-US" sz="1200" b="0" i="0" u="none" strike="noStrike">
                        <a:solidFill>
                          <a:srgbClr val="000000"/>
                        </a:solidFill>
                        <a:effectLst/>
                        <a:latin typeface="+mn-lt"/>
                      </a:endParaRPr>
                    </a:p>
                  </a:txBody>
                  <a:tcPr marL="5838" marR="5838" marT="5838" marB="0" anchor="b">
                    <a:noFill/>
                  </a:tcPr>
                </a:tc>
                <a:tc>
                  <a:txBody>
                    <a:bodyPr/>
                    <a:lstStyle/>
                    <a:p>
                      <a:pPr algn="r" fontAlgn="b"/>
                      <a:r>
                        <a:rPr lang="en-US" sz="1200" u="none" strike="noStrike">
                          <a:effectLst/>
                          <a:latin typeface="+mn-lt"/>
                        </a:rPr>
                        <a:t>$22,433.18</a:t>
                      </a:r>
                      <a:endParaRPr lang="en-US" sz="1200" b="0" i="0" u="none" strike="noStrike">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103160273"/>
                  </a:ext>
                </a:extLst>
              </a:tr>
              <a:tr h="197387">
                <a:tc>
                  <a:txBody>
                    <a:bodyPr/>
                    <a:lstStyle/>
                    <a:p>
                      <a:pPr algn="l" fontAlgn="b"/>
                      <a:r>
                        <a:rPr lang="en-US" sz="1200" u="none" strike="noStrike">
                          <a:effectLst/>
                          <a:latin typeface="+mn-lt"/>
                        </a:rPr>
                        <a:t>   Total Bank Accounts</a:t>
                      </a:r>
                      <a:endParaRPr lang="en-US" sz="1200" b="1" i="0" u="none" strike="noStrike">
                        <a:solidFill>
                          <a:srgbClr val="000000"/>
                        </a:solidFill>
                        <a:effectLst/>
                        <a:latin typeface="+mn-lt"/>
                      </a:endParaRPr>
                    </a:p>
                  </a:txBody>
                  <a:tcPr marL="5838" marR="5838" marT="5838" marB="0" anchor="b">
                    <a:noFill/>
                  </a:tcPr>
                </a:tc>
                <a:tc>
                  <a:txBody>
                    <a:bodyPr/>
                    <a:lstStyle/>
                    <a:p>
                      <a:pPr algn="r" fontAlgn="b"/>
                      <a:r>
                        <a:rPr lang="en-US" sz="1200" u="none" strike="noStrike" dirty="0">
                          <a:effectLst/>
                          <a:latin typeface="+mn-lt"/>
                        </a:rPr>
                        <a:t>$68,270.15</a:t>
                      </a:r>
                      <a:endParaRPr lang="en-US" sz="1200" b="1"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1"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1611977854"/>
                  </a:ext>
                </a:extLst>
              </a:tr>
              <a:tr h="197387">
                <a:tc>
                  <a:txBody>
                    <a:bodyPr/>
                    <a:lstStyle/>
                    <a:p>
                      <a:pPr algn="l" fontAlgn="b"/>
                      <a:endParaRPr lang="en-US" sz="1200" b="0" i="0" u="none" strike="noStrike">
                        <a:solidFill>
                          <a:srgbClr val="000000"/>
                        </a:solidFill>
                        <a:effectLst/>
                        <a:latin typeface="+mn-lt"/>
                      </a:endParaRPr>
                    </a:p>
                  </a:txBody>
                  <a:tcPr marL="5838" marR="5838" marT="5838" marB="0" anchor="b">
                    <a:noFill/>
                  </a:tcPr>
                </a:tc>
                <a:tc>
                  <a:txBody>
                    <a:bodyPr/>
                    <a:lstStyle/>
                    <a:p>
                      <a:pPr algn="l" fontAlgn="b"/>
                      <a:endParaRPr lang="en-US" sz="1200" b="0"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117554696"/>
                  </a:ext>
                </a:extLst>
              </a:tr>
              <a:tr h="197387">
                <a:tc>
                  <a:txBody>
                    <a:bodyPr/>
                    <a:lstStyle/>
                    <a:p>
                      <a:pPr algn="l" fontAlgn="b"/>
                      <a:r>
                        <a:rPr lang="en-US" sz="1200" u="none" strike="noStrike">
                          <a:effectLst/>
                          <a:latin typeface="+mn-lt"/>
                        </a:rPr>
                        <a:t>TOTAL ASSETS</a:t>
                      </a:r>
                      <a:endParaRPr lang="en-US" sz="1200" b="1" i="0" u="none" strike="noStrike">
                        <a:solidFill>
                          <a:srgbClr val="000000"/>
                        </a:solidFill>
                        <a:effectLst/>
                        <a:latin typeface="+mn-lt"/>
                      </a:endParaRPr>
                    </a:p>
                  </a:txBody>
                  <a:tcPr marL="5838" marR="5838" marT="5838" marB="0" anchor="b">
                    <a:noFill/>
                  </a:tcPr>
                </a:tc>
                <a:tc>
                  <a:txBody>
                    <a:bodyPr/>
                    <a:lstStyle/>
                    <a:p>
                      <a:pPr algn="r" fontAlgn="b"/>
                      <a:r>
                        <a:rPr lang="en-US" sz="1200" u="none" strike="noStrike">
                          <a:effectLst/>
                          <a:latin typeface="+mn-lt"/>
                        </a:rPr>
                        <a:t>$68,270.15</a:t>
                      </a:r>
                      <a:endParaRPr lang="en-US" sz="1200" b="1" i="0" u="none" strike="noStrike">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1"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931634967"/>
                  </a:ext>
                </a:extLst>
              </a:tr>
              <a:tr h="197387">
                <a:tc>
                  <a:txBody>
                    <a:bodyPr/>
                    <a:lstStyle/>
                    <a:p>
                      <a:pPr algn="l" fontAlgn="b"/>
                      <a:endParaRPr lang="en-US" sz="1200" b="0" i="0" u="none" strike="noStrike">
                        <a:solidFill>
                          <a:srgbClr val="000000"/>
                        </a:solidFill>
                        <a:effectLst/>
                        <a:latin typeface="+mn-lt"/>
                      </a:endParaRPr>
                    </a:p>
                  </a:txBody>
                  <a:tcPr marL="5838" marR="5838" marT="5838" marB="0" anchor="b">
                    <a:noFill/>
                  </a:tcPr>
                </a:tc>
                <a:tc>
                  <a:txBody>
                    <a:bodyPr/>
                    <a:lstStyle/>
                    <a:p>
                      <a:pPr algn="l" fontAlgn="b"/>
                      <a:endParaRPr lang="en-US" sz="1200" b="0"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142646078"/>
                  </a:ext>
                </a:extLst>
              </a:tr>
              <a:tr h="197387">
                <a:tc>
                  <a:txBody>
                    <a:bodyPr/>
                    <a:lstStyle/>
                    <a:p>
                      <a:pPr algn="l" fontAlgn="b"/>
                      <a:r>
                        <a:rPr lang="en-US" sz="1200" u="none" strike="noStrike">
                          <a:effectLst/>
                          <a:latin typeface="+mn-lt"/>
                        </a:rPr>
                        <a:t>LIABILITIES AND EQUITY</a:t>
                      </a:r>
                      <a:endParaRPr lang="en-US" sz="1200" b="1" i="0" u="none" strike="noStrike">
                        <a:solidFill>
                          <a:srgbClr val="000000"/>
                        </a:solidFill>
                        <a:effectLst/>
                        <a:latin typeface="+mn-lt"/>
                      </a:endParaRPr>
                    </a:p>
                  </a:txBody>
                  <a:tcPr marL="5838" marR="5838" marT="5838" marB="0" anchor="b">
                    <a:noFill/>
                  </a:tcPr>
                </a:tc>
                <a:tc>
                  <a:txBody>
                    <a:bodyPr/>
                    <a:lstStyle/>
                    <a:p>
                      <a:pPr algn="l" fontAlgn="b"/>
                      <a:endParaRPr lang="en-US" sz="1200" b="0"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3845954600"/>
                  </a:ext>
                </a:extLst>
              </a:tr>
              <a:tr h="197387">
                <a:tc>
                  <a:txBody>
                    <a:bodyPr/>
                    <a:lstStyle/>
                    <a:p>
                      <a:pPr algn="l" fontAlgn="b"/>
                      <a:r>
                        <a:rPr lang="en-US" sz="1200" u="none" strike="noStrike">
                          <a:effectLst/>
                          <a:latin typeface="+mn-lt"/>
                        </a:rPr>
                        <a:t>Liabilities</a:t>
                      </a:r>
                      <a:endParaRPr lang="en-US" sz="1200" b="0" i="0" u="none" strike="noStrike">
                        <a:solidFill>
                          <a:srgbClr val="000000"/>
                        </a:solidFill>
                        <a:effectLst/>
                        <a:latin typeface="+mn-lt"/>
                      </a:endParaRPr>
                    </a:p>
                  </a:txBody>
                  <a:tcPr marL="5838" marR="5838" marT="5838" marB="0" anchor="b">
                    <a:noFill/>
                  </a:tcPr>
                </a:tc>
                <a:tc>
                  <a:txBody>
                    <a:bodyPr/>
                    <a:lstStyle/>
                    <a:p>
                      <a:pPr algn="l" fontAlgn="b"/>
                      <a:endParaRPr lang="en-US" sz="1200" b="0" i="0" u="none" strike="noStrike">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3274124505"/>
                  </a:ext>
                </a:extLst>
              </a:tr>
              <a:tr h="197387">
                <a:tc>
                  <a:txBody>
                    <a:bodyPr/>
                    <a:lstStyle/>
                    <a:p>
                      <a:pPr algn="l" fontAlgn="b"/>
                      <a:r>
                        <a:rPr lang="en-US" sz="1200" u="none" strike="noStrike">
                          <a:effectLst/>
                          <a:latin typeface="+mn-lt"/>
                        </a:rPr>
                        <a:t>   Current Liabilities</a:t>
                      </a:r>
                      <a:endParaRPr lang="en-US" sz="1200" b="0" i="0" u="none" strike="noStrike">
                        <a:solidFill>
                          <a:srgbClr val="000000"/>
                        </a:solidFill>
                        <a:effectLst/>
                        <a:latin typeface="+mn-lt"/>
                      </a:endParaRPr>
                    </a:p>
                  </a:txBody>
                  <a:tcPr marL="5838" marR="5838" marT="5838" marB="0" anchor="b">
                    <a:noFill/>
                  </a:tcPr>
                </a:tc>
                <a:tc>
                  <a:txBody>
                    <a:bodyPr/>
                    <a:lstStyle/>
                    <a:p>
                      <a:pPr algn="r" fontAlgn="b"/>
                      <a:r>
                        <a:rPr lang="en-US" sz="1200" u="none" strike="noStrike" dirty="0">
                          <a:effectLst/>
                          <a:latin typeface="+mn-lt"/>
                        </a:rPr>
                        <a:t>$0.00</a:t>
                      </a:r>
                      <a:endParaRPr lang="en-US" sz="1200" b="0"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50671341"/>
                  </a:ext>
                </a:extLst>
              </a:tr>
              <a:tr h="197387">
                <a:tc>
                  <a:txBody>
                    <a:bodyPr/>
                    <a:lstStyle/>
                    <a:p>
                      <a:pPr algn="l" fontAlgn="b"/>
                      <a:r>
                        <a:rPr lang="en-US" sz="1200" u="none" strike="noStrike">
                          <a:effectLst/>
                          <a:latin typeface="+mn-lt"/>
                        </a:rPr>
                        <a:t>Total Liabilities</a:t>
                      </a:r>
                      <a:endParaRPr lang="en-US" sz="1200" b="1" i="0" u="none" strike="noStrike">
                        <a:solidFill>
                          <a:srgbClr val="000000"/>
                        </a:solidFill>
                        <a:effectLst/>
                        <a:latin typeface="+mn-lt"/>
                      </a:endParaRPr>
                    </a:p>
                  </a:txBody>
                  <a:tcPr marL="5838" marR="5838" marT="5838" marB="0" anchor="b">
                    <a:noFill/>
                  </a:tcPr>
                </a:tc>
                <a:tc>
                  <a:txBody>
                    <a:bodyPr/>
                    <a:lstStyle/>
                    <a:p>
                      <a:pPr algn="r" fontAlgn="b"/>
                      <a:r>
                        <a:rPr lang="en-US" sz="1200" u="none" strike="noStrike" dirty="0">
                          <a:effectLst/>
                          <a:latin typeface="+mn-lt"/>
                        </a:rPr>
                        <a:t>$0.00</a:t>
                      </a:r>
                      <a:endParaRPr lang="en-US" sz="1200" b="1"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1"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339200347"/>
                  </a:ext>
                </a:extLst>
              </a:tr>
              <a:tr h="197387">
                <a:tc>
                  <a:txBody>
                    <a:bodyPr/>
                    <a:lstStyle/>
                    <a:p>
                      <a:pPr algn="l" fontAlgn="b"/>
                      <a:endParaRPr lang="en-US" sz="1200" b="0" i="0" u="none" strike="noStrike">
                        <a:solidFill>
                          <a:srgbClr val="000000"/>
                        </a:solidFill>
                        <a:effectLst/>
                        <a:latin typeface="+mn-lt"/>
                      </a:endParaRPr>
                    </a:p>
                  </a:txBody>
                  <a:tcPr marL="5838" marR="5838" marT="5838" marB="0" anchor="b">
                    <a:noFill/>
                  </a:tcPr>
                </a:tc>
                <a:tc>
                  <a:txBody>
                    <a:bodyPr/>
                    <a:lstStyle/>
                    <a:p>
                      <a:pPr algn="l" fontAlgn="b"/>
                      <a:endParaRPr lang="en-US" sz="1200" b="0" i="0" u="none" strike="noStrike">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3045058027"/>
                  </a:ext>
                </a:extLst>
              </a:tr>
              <a:tr h="197387">
                <a:tc>
                  <a:txBody>
                    <a:bodyPr/>
                    <a:lstStyle/>
                    <a:p>
                      <a:pPr algn="l" fontAlgn="b"/>
                      <a:r>
                        <a:rPr lang="en-US" sz="1200" u="none" strike="noStrike">
                          <a:effectLst/>
                          <a:latin typeface="+mn-lt"/>
                        </a:rPr>
                        <a:t>Equity</a:t>
                      </a:r>
                      <a:endParaRPr lang="en-US" sz="1200" b="0" i="0" u="none" strike="noStrike">
                        <a:solidFill>
                          <a:srgbClr val="000000"/>
                        </a:solidFill>
                        <a:effectLst/>
                        <a:latin typeface="+mn-lt"/>
                      </a:endParaRPr>
                    </a:p>
                  </a:txBody>
                  <a:tcPr marL="5838" marR="5838" marT="5838" marB="0" anchor="b">
                    <a:noFill/>
                  </a:tcPr>
                </a:tc>
                <a:tc>
                  <a:txBody>
                    <a:bodyPr/>
                    <a:lstStyle/>
                    <a:p>
                      <a:pPr algn="l" fontAlgn="b"/>
                      <a:endParaRPr lang="en-US" sz="1200" b="0"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1137307014"/>
                  </a:ext>
                </a:extLst>
              </a:tr>
              <a:tr h="197387">
                <a:tc>
                  <a:txBody>
                    <a:bodyPr/>
                    <a:lstStyle/>
                    <a:p>
                      <a:pPr algn="l" fontAlgn="b"/>
                      <a:r>
                        <a:rPr lang="en-US" sz="1200" u="none" strike="noStrike">
                          <a:effectLst/>
                          <a:latin typeface="+mn-lt"/>
                        </a:rPr>
                        <a:t>   Unrestricted Net Assets</a:t>
                      </a:r>
                      <a:endParaRPr lang="en-US" sz="1200" b="0" i="0" u="none" strike="noStrike">
                        <a:solidFill>
                          <a:srgbClr val="000000"/>
                        </a:solidFill>
                        <a:effectLst/>
                        <a:latin typeface="+mn-lt"/>
                      </a:endParaRPr>
                    </a:p>
                  </a:txBody>
                  <a:tcPr marL="5838" marR="5838" marT="5838" marB="0" anchor="b">
                    <a:noFill/>
                  </a:tcPr>
                </a:tc>
                <a:tc>
                  <a:txBody>
                    <a:bodyPr/>
                    <a:lstStyle/>
                    <a:p>
                      <a:pPr algn="r" fontAlgn="b"/>
                      <a:r>
                        <a:rPr lang="en-US" sz="1200" u="none" strike="noStrike" dirty="0">
                          <a:effectLst/>
                          <a:latin typeface="+mn-lt"/>
                        </a:rPr>
                        <a:t>$68,270.15</a:t>
                      </a:r>
                      <a:endParaRPr lang="en-US" sz="1200" b="0"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3449136020"/>
                  </a:ext>
                </a:extLst>
              </a:tr>
              <a:tr h="197387">
                <a:tc>
                  <a:txBody>
                    <a:bodyPr/>
                    <a:lstStyle/>
                    <a:p>
                      <a:pPr algn="l" fontAlgn="b"/>
                      <a:r>
                        <a:rPr lang="en-US" sz="1200" u="none" strike="noStrike">
                          <a:effectLst/>
                          <a:latin typeface="+mn-lt"/>
                        </a:rPr>
                        <a:t>   Restricted Net Assets</a:t>
                      </a:r>
                      <a:endParaRPr lang="en-US" sz="1200" b="0" i="0" u="none" strike="noStrike">
                        <a:solidFill>
                          <a:srgbClr val="000000"/>
                        </a:solidFill>
                        <a:effectLst/>
                        <a:latin typeface="+mn-lt"/>
                      </a:endParaRPr>
                    </a:p>
                  </a:txBody>
                  <a:tcPr marL="5838" marR="5838" marT="5838" marB="0" anchor="b">
                    <a:noFill/>
                  </a:tcPr>
                </a:tc>
                <a:tc>
                  <a:txBody>
                    <a:bodyPr/>
                    <a:lstStyle/>
                    <a:p>
                      <a:pPr algn="r" fontAlgn="b"/>
                      <a:r>
                        <a:rPr lang="en-US" sz="1200" u="none" strike="noStrike" dirty="0">
                          <a:effectLst/>
                          <a:latin typeface="+mn-lt"/>
                        </a:rPr>
                        <a:t>$0.00</a:t>
                      </a:r>
                      <a:endParaRPr lang="en-US" sz="1200" b="0"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763215749"/>
                  </a:ext>
                </a:extLst>
              </a:tr>
              <a:tr h="197387">
                <a:tc>
                  <a:txBody>
                    <a:bodyPr/>
                    <a:lstStyle/>
                    <a:p>
                      <a:pPr algn="l" fontAlgn="b"/>
                      <a:r>
                        <a:rPr lang="en-US" sz="1200" u="none" strike="noStrike">
                          <a:effectLst/>
                          <a:latin typeface="+mn-lt"/>
                        </a:rPr>
                        <a:t>Total Equity</a:t>
                      </a:r>
                      <a:endParaRPr lang="en-US" sz="1200" b="1" i="0" u="none" strike="noStrike">
                        <a:solidFill>
                          <a:srgbClr val="000000"/>
                        </a:solidFill>
                        <a:effectLst/>
                        <a:latin typeface="+mn-lt"/>
                      </a:endParaRPr>
                    </a:p>
                  </a:txBody>
                  <a:tcPr marL="5838" marR="5838" marT="5838" marB="0" anchor="b">
                    <a:noFill/>
                  </a:tcPr>
                </a:tc>
                <a:tc>
                  <a:txBody>
                    <a:bodyPr/>
                    <a:lstStyle/>
                    <a:p>
                      <a:pPr algn="r" fontAlgn="b"/>
                      <a:r>
                        <a:rPr lang="en-US" sz="1200" u="none" strike="noStrike" dirty="0">
                          <a:effectLst/>
                          <a:latin typeface="+mn-lt"/>
                        </a:rPr>
                        <a:t>$68,270.15</a:t>
                      </a:r>
                      <a:endParaRPr lang="en-US" sz="1200" b="1"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1"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1482416335"/>
                  </a:ext>
                </a:extLst>
              </a:tr>
              <a:tr h="197387">
                <a:tc>
                  <a:txBody>
                    <a:bodyPr/>
                    <a:lstStyle/>
                    <a:p>
                      <a:pPr algn="l" fontAlgn="b"/>
                      <a:endParaRPr lang="en-US" sz="1200" b="0" i="0" u="none" strike="noStrike">
                        <a:solidFill>
                          <a:srgbClr val="000000"/>
                        </a:solidFill>
                        <a:effectLst/>
                        <a:latin typeface="+mn-lt"/>
                      </a:endParaRPr>
                    </a:p>
                  </a:txBody>
                  <a:tcPr marL="5838" marR="5838" marT="5838" marB="0" anchor="b">
                    <a:noFill/>
                  </a:tcPr>
                </a:tc>
                <a:tc>
                  <a:txBody>
                    <a:bodyPr/>
                    <a:lstStyle/>
                    <a:p>
                      <a:pPr algn="l" fontAlgn="b"/>
                      <a:endParaRPr lang="en-US" sz="1200" b="0"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1771477907"/>
                  </a:ext>
                </a:extLst>
              </a:tr>
              <a:tr h="197387">
                <a:tc>
                  <a:txBody>
                    <a:bodyPr/>
                    <a:lstStyle/>
                    <a:p>
                      <a:pPr algn="l" fontAlgn="b"/>
                      <a:r>
                        <a:rPr lang="en-US" sz="1200" u="none" strike="noStrike">
                          <a:effectLst/>
                          <a:latin typeface="+mn-lt"/>
                        </a:rPr>
                        <a:t>TOTAL LIABILITIES AND EQUITY</a:t>
                      </a:r>
                      <a:endParaRPr lang="en-US" sz="1200" b="1" i="0" u="none" strike="noStrike">
                        <a:solidFill>
                          <a:srgbClr val="000000"/>
                        </a:solidFill>
                        <a:effectLst/>
                        <a:latin typeface="+mn-lt"/>
                      </a:endParaRPr>
                    </a:p>
                  </a:txBody>
                  <a:tcPr marL="5838" marR="5838" marT="5838" marB="0" anchor="b">
                    <a:noFill/>
                  </a:tcPr>
                </a:tc>
                <a:tc>
                  <a:txBody>
                    <a:bodyPr/>
                    <a:lstStyle/>
                    <a:p>
                      <a:pPr algn="r" fontAlgn="b"/>
                      <a:r>
                        <a:rPr lang="en-US" sz="1200" u="none" strike="noStrike" dirty="0">
                          <a:effectLst/>
                          <a:latin typeface="+mn-lt"/>
                        </a:rPr>
                        <a:t>$68,270.15</a:t>
                      </a:r>
                      <a:endParaRPr lang="en-US" sz="1200" b="1" i="0" u="none" strike="noStrike" dirty="0">
                        <a:solidFill>
                          <a:srgbClr val="000000"/>
                        </a:solidFill>
                        <a:effectLst/>
                        <a:latin typeface="+mn-lt"/>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900" b="1"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3588064841"/>
                  </a:ext>
                </a:extLst>
              </a:tr>
              <a:tr h="162769">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3601590588"/>
                  </a:ext>
                </a:extLst>
              </a:tr>
              <a:tr h="184489">
                <a:tc gridSpan="2">
                  <a:txBody>
                    <a:bodyPr/>
                    <a:lstStyle/>
                    <a:p>
                      <a:pPr algn="l" fontAlgn="b"/>
                      <a:r>
                        <a:rPr lang="en-US" sz="1200" u="none" strike="noStrike" dirty="0">
                          <a:effectLst/>
                          <a:latin typeface="+mj-lt"/>
                        </a:rPr>
                        <a:t>Assessment report:</a:t>
                      </a:r>
                      <a:endParaRPr lang="en-US" sz="1200" b="0" i="0" u="none" strike="noStrike" dirty="0">
                        <a:solidFill>
                          <a:srgbClr val="000000"/>
                        </a:solidFill>
                        <a:effectLst/>
                        <a:latin typeface="+mj-lt"/>
                      </a:endParaRPr>
                    </a:p>
                  </a:txBody>
                  <a:tcPr marL="5838" marR="5838" marT="5838" marB="0" anchor="b">
                    <a:noFill/>
                  </a:tcPr>
                </a:tc>
                <a:tc hMerge="1">
                  <a:txBody>
                    <a:bodyPr/>
                    <a:lstStyle/>
                    <a:p>
                      <a:endParaRPr lang="en-US"/>
                    </a:p>
                  </a:txBody>
                  <a:tcPr/>
                </a:tc>
                <a:tc>
                  <a:txBody>
                    <a:bodyPr/>
                    <a:lstStyle/>
                    <a:p>
                      <a:pPr algn="ctr" fontAlgn="b"/>
                      <a:r>
                        <a:rPr lang="en-US" sz="1200" u="none" strike="noStrike">
                          <a:effectLst/>
                          <a:latin typeface="+mj-lt"/>
                        </a:rPr>
                        <a:t>166</a:t>
                      </a:r>
                      <a:endParaRPr lang="en-US" sz="1200" b="0" i="0" u="none" strike="noStrike">
                        <a:solidFill>
                          <a:srgbClr val="000000"/>
                        </a:solidFill>
                        <a:effectLst/>
                        <a:latin typeface="+mj-lt"/>
                      </a:endParaRPr>
                    </a:p>
                  </a:txBody>
                  <a:tcPr marL="5838" marR="5838" marT="5838" marB="0" anchor="b">
                    <a:noFill/>
                  </a:tcPr>
                </a:tc>
                <a:tc gridSpan="2">
                  <a:txBody>
                    <a:bodyPr/>
                    <a:lstStyle/>
                    <a:p>
                      <a:pPr algn="l" fontAlgn="b"/>
                      <a:r>
                        <a:rPr lang="en-US" sz="1200" u="none" strike="noStrike" dirty="0">
                          <a:effectLst/>
                          <a:latin typeface="+mj-lt"/>
                        </a:rPr>
                        <a:t>Assessable Lots</a:t>
                      </a:r>
                      <a:endParaRPr lang="en-US" sz="1200" b="0" i="0" u="none" strike="noStrike" dirty="0">
                        <a:solidFill>
                          <a:srgbClr val="000000"/>
                        </a:solidFill>
                        <a:effectLst/>
                        <a:latin typeface="+mj-lt"/>
                      </a:endParaRPr>
                    </a:p>
                  </a:txBody>
                  <a:tcPr marL="5838" marR="5838" marT="5838" marB="0" anchor="b">
                    <a:noFill/>
                  </a:tcPr>
                </a:tc>
                <a:tc hMerge="1">
                  <a:txBody>
                    <a:bodyPr/>
                    <a:lstStyle/>
                    <a:p>
                      <a:endParaRPr lang="en-US"/>
                    </a:p>
                  </a:txBody>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3545891844"/>
                  </a:ext>
                </a:extLst>
              </a:tr>
              <a:tr h="184489">
                <a:tc gridSpan="2">
                  <a:txBody>
                    <a:bodyPr/>
                    <a:lstStyle/>
                    <a:p>
                      <a:pPr algn="l" fontAlgn="b"/>
                      <a:r>
                        <a:rPr lang="en-US" sz="1200" u="none" strike="noStrike" dirty="0">
                          <a:effectLst/>
                          <a:latin typeface="+mj-lt"/>
                        </a:rPr>
                        <a:t>Lots current through December 2022</a:t>
                      </a:r>
                      <a:endParaRPr lang="en-US" sz="1200" b="0" i="0" u="none" strike="noStrike" dirty="0">
                        <a:solidFill>
                          <a:srgbClr val="000000"/>
                        </a:solidFill>
                        <a:effectLst/>
                        <a:latin typeface="+mj-lt"/>
                      </a:endParaRPr>
                    </a:p>
                  </a:txBody>
                  <a:tcPr marL="5838" marR="5838" marT="5838" marB="0" anchor="b">
                    <a:noFill/>
                  </a:tcPr>
                </a:tc>
                <a:tc hMerge="1">
                  <a:txBody>
                    <a:bodyPr/>
                    <a:lstStyle/>
                    <a:p>
                      <a:endParaRPr lang="en-US"/>
                    </a:p>
                  </a:txBody>
                  <a:tcPr/>
                </a:tc>
                <a:tc>
                  <a:txBody>
                    <a:bodyPr/>
                    <a:lstStyle/>
                    <a:p>
                      <a:pPr algn="ctr" fontAlgn="b"/>
                      <a:r>
                        <a:rPr lang="en-US" sz="1200" u="none" strike="noStrike">
                          <a:effectLst/>
                          <a:latin typeface="+mj-lt"/>
                        </a:rPr>
                        <a:t>159</a:t>
                      </a:r>
                      <a:endParaRPr lang="en-US" sz="1200" b="0" i="0" u="none" strike="noStrike">
                        <a:solidFill>
                          <a:srgbClr val="000000"/>
                        </a:solidFill>
                        <a:effectLst/>
                        <a:latin typeface="+mj-lt"/>
                      </a:endParaRPr>
                    </a:p>
                  </a:txBody>
                  <a:tcPr marL="5838" marR="5838" marT="5838" marB="0" anchor="b">
                    <a:noFill/>
                  </a:tcPr>
                </a:tc>
                <a:tc>
                  <a:txBody>
                    <a:bodyPr/>
                    <a:lstStyle/>
                    <a:p>
                      <a:pPr algn="ctr" fontAlgn="b"/>
                      <a:r>
                        <a:rPr lang="en-US" sz="1200" u="none" strike="noStrike">
                          <a:effectLst/>
                          <a:latin typeface="+mj-lt"/>
                        </a:rPr>
                        <a:t>95.78%</a:t>
                      </a:r>
                      <a:endParaRPr lang="en-US" sz="1200" b="0" i="0" u="none" strike="noStrike">
                        <a:solidFill>
                          <a:srgbClr val="000000"/>
                        </a:solidFill>
                        <a:effectLst/>
                        <a:latin typeface="+mj-lt"/>
                      </a:endParaRPr>
                    </a:p>
                  </a:txBody>
                  <a:tcPr marL="5838" marR="5838" marT="5838" marB="0" anchor="b">
                    <a:noFill/>
                  </a:tcPr>
                </a:tc>
                <a:tc>
                  <a:txBody>
                    <a:bodyPr/>
                    <a:lstStyle/>
                    <a:p>
                      <a:pPr algn="ctr"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987358962"/>
                  </a:ext>
                </a:extLst>
              </a:tr>
              <a:tr h="184489">
                <a:tc>
                  <a:txBody>
                    <a:bodyPr/>
                    <a:lstStyle/>
                    <a:p>
                      <a:pPr algn="l" fontAlgn="b"/>
                      <a:r>
                        <a:rPr lang="en-US" sz="1200" u="none" strike="noStrike">
                          <a:effectLst/>
                          <a:latin typeface="+mj-lt"/>
                        </a:rPr>
                        <a:t>Current year past due 2022</a:t>
                      </a:r>
                      <a:endParaRPr lang="en-US" sz="1200" b="0" i="0" u="none" strike="noStrike">
                        <a:solidFill>
                          <a:srgbClr val="000000"/>
                        </a:solidFill>
                        <a:effectLst/>
                        <a:latin typeface="+mj-lt"/>
                      </a:endParaRPr>
                    </a:p>
                  </a:txBody>
                  <a:tcPr marL="5838" marR="5838" marT="5838" marB="0" anchor="b">
                    <a:noFill/>
                  </a:tcPr>
                </a:tc>
                <a:tc>
                  <a:txBody>
                    <a:bodyPr/>
                    <a:lstStyle/>
                    <a:p>
                      <a:pPr algn="l" fontAlgn="b"/>
                      <a:endParaRPr lang="en-US" sz="1200" b="0" i="0" u="none" strike="noStrike" dirty="0">
                        <a:solidFill>
                          <a:srgbClr val="000000"/>
                        </a:solidFill>
                        <a:effectLst/>
                        <a:latin typeface="+mj-lt"/>
                      </a:endParaRPr>
                    </a:p>
                  </a:txBody>
                  <a:tcPr marL="5838" marR="5838" marT="5838" marB="0" anchor="b">
                    <a:noFill/>
                  </a:tcPr>
                </a:tc>
                <a:tc>
                  <a:txBody>
                    <a:bodyPr/>
                    <a:lstStyle/>
                    <a:p>
                      <a:pPr algn="ctr" fontAlgn="b"/>
                      <a:r>
                        <a:rPr lang="en-US" sz="1200" u="none" strike="noStrike">
                          <a:effectLst/>
                          <a:latin typeface="+mj-lt"/>
                        </a:rPr>
                        <a:t>3</a:t>
                      </a:r>
                      <a:endParaRPr lang="en-US" sz="1200" b="0" i="0" u="none" strike="noStrike">
                        <a:solidFill>
                          <a:srgbClr val="000000"/>
                        </a:solidFill>
                        <a:effectLst/>
                        <a:latin typeface="+mj-lt"/>
                      </a:endParaRPr>
                    </a:p>
                  </a:txBody>
                  <a:tcPr marL="5838" marR="5838" marT="5838" marB="0" anchor="b">
                    <a:noFill/>
                  </a:tcPr>
                </a:tc>
                <a:tc>
                  <a:txBody>
                    <a:bodyPr/>
                    <a:lstStyle/>
                    <a:p>
                      <a:pPr algn="ctr" fontAlgn="b"/>
                      <a:r>
                        <a:rPr lang="en-US" sz="1200" u="none" strike="noStrike" dirty="0">
                          <a:effectLst/>
                          <a:latin typeface="+mj-lt"/>
                        </a:rPr>
                        <a:t>1.81%</a:t>
                      </a:r>
                      <a:endParaRPr lang="en-US" sz="1200" b="0" i="0" u="none" strike="noStrike" dirty="0">
                        <a:solidFill>
                          <a:srgbClr val="000000"/>
                        </a:solidFill>
                        <a:effectLst/>
                        <a:latin typeface="+mj-lt"/>
                      </a:endParaRPr>
                    </a:p>
                  </a:txBody>
                  <a:tcPr marL="5838" marR="5838" marT="5838" marB="0" anchor="b">
                    <a:noFill/>
                  </a:tcPr>
                </a:tc>
                <a:tc>
                  <a:txBody>
                    <a:bodyPr/>
                    <a:lstStyle/>
                    <a:p>
                      <a:pPr algn="ctr" fontAlgn="b"/>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3512759678"/>
                  </a:ext>
                </a:extLst>
              </a:tr>
              <a:tr h="184489">
                <a:tc gridSpan="2">
                  <a:txBody>
                    <a:bodyPr/>
                    <a:lstStyle/>
                    <a:p>
                      <a:pPr algn="l" fontAlgn="b"/>
                      <a:r>
                        <a:rPr lang="en-US" sz="1200" u="none" strike="noStrike" dirty="0">
                          <a:effectLst/>
                          <a:latin typeface="+mj-lt"/>
                        </a:rPr>
                        <a:t>Delinquent Lots (one  year 2021)</a:t>
                      </a:r>
                      <a:endParaRPr lang="en-US" sz="1200" b="0" i="0" u="none" strike="noStrike" dirty="0">
                        <a:solidFill>
                          <a:srgbClr val="000000"/>
                        </a:solidFill>
                        <a:effectLst/>
                        <a:latin typeface="+mj-lt"/>
                      </a:endParaRPr>
                    </a:p>
                  </a:txBody>
                  <a:tcPr marL="5838" marR="5838" marT="5838" marB="0" anchor="b">
                    <a:noFill/>
                  </a:tcPr>
                </a:tc>
                <a:tc hMerge="1">
                  <a:txBody>
                    <a:bodyPr/>
                    <a:lstStyle/>
                    <a:p>
                      <a:endParaRPr lang="en-US"/>
                    </a:p>
                  </a:txBody>
                  <a:tcPr/>
                </a:tc>
                <a:tc>
                  <a:txBody>
                    <a:bodyPr/>
                    <a:lstStyle/>
                    <a:p>
                      <a:pPr algn="ctr" fontAlgn="b"/>
                      <a:r>
                        <a:rPr lang="en-US" sz="1200" u="none" strike="noStrike">
                          <a:effectLst/>
                          <a:latin typeface="+mj-lt"/>
                        </a:rPr>
                        <a:t>0</a:t>
                      </a:r>
                      <a:endParaRPr lang="en-US" sz="1200" b="0" i="0" u="none" strike="noStrike">
                        <a:solidFill>
                          <a:srgbClr val="000000"/>
                        </a:solidFill>
                        <a:effectLst/>
                        <a:latin typeface="+mj-lt"/>
                      </a:endParaRPr>
                    </a:p>
                  </a:txBody>
                  <a:tcPr marL="5838" marR="5838" marT="5838" marB="0" anchor="b">
                    <a:noFill/>
                  </a:tcPr>
                </a:tc>
                <a:tc>
                  <a:txBody>
                    <a:bodyPr/>
                    <a:lstStyle/>
                    <a:p>
                      <a:pPr algn="ctr" fontAlgn="b"/>
                      <a:r>
                        <a:rPr lang="en-US" sz="1200" u="none" strike="noStrike">
                          <a:effectLst/>
                          <a:latin typeface="+mj-lt"/>
                        </a:rPr>
                        <a:t>0.00%</a:t>
                      </a:r>
                      <a:endParaRPr lang="en-US" sz="1200" b="0" i="0" u="none" strike="noStrike">
                        <a:solidFill>
                          <a:srgbClr val="000000"/>
                        </a:solidFill>
                        <a:effectLst/>
                        <a:latin typeface="+mj-lt"/>
                      </a:endParaRPr>
                    </a:p>
                  </a:txBody>
                  <a:tcPr marL="5838" marR="5838" marT="5838" marB="0" anchor="b">
                    <a:noFill/>
                  </a:tcPr>
                </a:tc>
                <a:tc>
                  <a:txBody>
                    <a:bodyPr/>
                    <a:lstStyle/>
                    <a:p>
                      <a:pPr algn="ctr"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618088838"/>
                  </a:ext>
                </a:extLst>
              </a:tr>
              <a:tr h="185332">
                <a:tc gridSpan="2">
                  <a:txBody>
                    <a:bodyPr/>
                    <a:lstStyle/>
                    <a:p>
                      <a:pPr algn="l" fontAlgn="b"/>
                      <a:r>
                        <a:rPr lang="en-US" sz="1200" u="none" strike="noStrike" dirty="0">
                          <a:effectLst/>
                          <a:latin typeface="+mj-lt"/>
                        </a:rPr>
                        <a:t>Delinquent Lots (More than 3 years)</a:t>
                      </a:r>
                      <a:endParaRPr lang="en-US" sz="1200" b="0" i="0" u="none" strike="noStrike" dirty="0">
                        <a:solidFill>
                          <a:srgbClr val="000000"/>
                        </a:solidFill>
                        <a:effectLst/>
                        <a:latin typeface="+mj-lt"/>
                      </a:endParaRPr>
                    </a:p>
                  </a:txBody>
                  <a:tcPr marL="5838" marR="5838" marT="5838" marB="0" anchor="b">
                    <a:noFill/>
                  </a:tcPr>
                </a:tc>
                <a:tc hMerge="1">
                  <a:txBody>
                    <a:bodyPr/>
                    <a:lstStyle/>
                    <a:p>
                      <a:endParaRPr lang="en-US"/>
                    </a:p>
                  </a:txBody>
                  <a:tcPr/>
                </a:tc>
                <a:tc>
                  <a:txBody>
                    <a:bodyPr/>
                    <a:lstStyle/>
                    <a:p>
                      <a:pPr algn="ctr" fontAlgn="b"/>
                      <a:r>
                        <a:rPr lang="en-US" sz="1200" u="none" strike="noStrike">
                          <a:effectLst/>
                          <a:latin typeface="+mj-lt"/>
                        </a:rPr>
                        <a:t>4</a:t>
                      </a:r>
                      <a:endParaRPr lang="en-US" sz="1200" b="0" i="0" u="none" strike="noStrike">
                        <a:solidFill>
                          <a:srgbClr val="000000"/>
                        </a:solidFill>
                        <a:effectLst/>
                        <a:latin typeface="+mj-lt"/>
                      </a:endParaRPr>
                    </a:p>
                  </a:txBody>
                  <a:tcPr marL="5838" marR="5838" marT="5838" marB="0" anchor="b">
                    <a:noFill/>
                  </a:tcPr>
                </a:tc>
                <a:tc>
                  <a:txBody>
                    <a:bodyPr/>
                    <a:lstStyle/>
                    <a:p>
                      <a:pPr algn="ctr" fontAlgn="b"/>
                      <a:r>
                        <a:rPr lang="en-US" sz="1200" u="none" strike="noStrike" dirty="0">
                          <a:effectLst/>
                          <a:latin typeface="+mj-lt"/>
                        </a:rPr>
                        <a:t>2.41%</a:t>
                      </a:r>
                      <a:endParaRPr lang="en-US" sz="1200" b="0" i="0" u="none" strike="noStrike" dirty="0">
                        <a:solidFill>
                          <a:srgbClr val="000000"/>
                        </a:solidFill>
                        <a:effectLst/>
                        <a:latin typeface="+mj-lt"/>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3724402720"/>
                  </a:ext>
                </a:extLst>
              </a:tr>
              <a:tr h="363272">
                <a:tc gridSpan="7">
                  <a:txBody>
                    <a:bodyPr/>
                    <a:lstStyle/>
                    <a:p>
                      <a:pPr algn="l" fontAlgn="b"/>
                      <a:r>
                        <a:rPr lang="en-US" sz="1200" u="none" strike="noStrike" dirty="0">
                          <a:effectLst/>
                          <a:latin typeface="+mj-lt"/>
                        </a:rPr>
                        <a:t>Accounting is cash-basis.  Therefore, assessments that have been invoiced but not yet collected are not included in the assets.</a:t>
                      </a:r>
                      <a:endParaRPr lang="en-US" sz="1200" b="0" i="0" u="none" strike="noStrike" dirty="0">
                        <a:solidFill>
                          <a:srgbClr val="000000"/>
                        </a:solidFill>
                        <a:effectLst/>
                        <a:latin typeface="+mj-lt"/>
                      </a:endParaRPr>
                    </a:p>
                  </a:txBody>
                  <a:tcPr marL="5838" marR="5838" marT="5838"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94694460"/>
                  </a:ext>
                </a:extLst>
              </a:tr>
              <a:tr h="363272">
                <a:tc>
                  <a:txBody>
                    <a:bodyPr/>
                    <a:lstStyle/>
                    <a:p>
                      <a:pPr algn="l" fontAlgn="b"/>
                      <a:endParaRPr lang="en-US" sz="1200" b="0" i="0" u="none" strike="noStrike" dirty="0">
                        <a:solidFill>
                          <a:srgbClr val="000000"/>
                        </a:solidFill>
                        <a:effectLst/>
                        <a:latin typeface="+mj-lt"/>
                      </a:endParaRPr>
                    </a:p>
                  </a:txBody>
                  <a:tcPr marL="5838" marR="5838" marT="5838" marB="0" anchor="b">
                    <a:noFill/>
                  </a:tcPr>
                </a:tc>
                <a:tc>
                  <a:txBody>
                    <a:bodyPr/>
                    <a:lstStyle/>
                    <a:p>
                      <a:pPr algn="l" fontAlgn="b"/>
                      <a:endParaRPr lang="en-US" sz="1200" b="0" i="0" u="none" strike="noStrike" dirty="0">
                        <a:solidFill>
                          <a:srgbClr val="000000"/>
                        </a:solidFill>
                        <a:effectLst/>
                        <a:latin typeface="+mj-lt"/>
                      </a:endParaRPr>
                    </a:p>
                  </a:txBody>
                  <a:tcPr marL="5838" marR="5838" marT="5838" marB="0" anchor="b">
                    <a:noFill/>
                  </a:tcPr>
                </a:tc>
                <a:tc>
                  <a:txBody>
                    <a:bodyPr/>
                    <a:lstStyle/>
                    <a:p>
                      <a:pPr algn="l" fontAlgn="b"/>
                      <a:endParaRPr lang="en-US" sz="1200" b="0" i="0" u="none" strike="noStrike">
                        <a:solidFill>
                          <a:srgbClr val="000000"/>
                        </a:solidFill>
                        <a:effectLst/>
                        <a:latin typeface="+mj-lt"/>
                      </a:endParaRPr>
                    </a:p>
                  </a:txBody>
                  <a:tcPr marL="5838" marR="5838" marT="5838" marB="0" anchor="b">
                    <a:noFill/>
                  </a:tcPr>
                </a:tc>
                <a:tc>
                  <a:txBody>
                    <a:bodyPr/>
                    <a:lstStyle/>
                    <a:p>
                      <a:pPr algn="l" fontAlgn="b"/>
                      <a:endParaRPr lang="en-US" sz="1200" b="0" i="0" u="none" strike="noStrike" dirty="0">
                        <a:solidFill>
                          <a:srgbClr val="000000"/>
                        </a:solidFill>
                        <a:effectLst/>
                        <a:latin typeface="+mj-lt"/>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1716349173"/>
                  </a:ext>
                </a:extLst>
              </a:tr>
              <a:tr h="184489">
                <a:tc gridSpan="4">
                  <a:txBody>
                    <a:bodyPr/>
                    <a:lstStyle/>
                    <a:p>
                      <a:pPr algn="l" fontAlgn="b"/>
                      <a:r>
                        <a:rPr lang="en-US" sz="1200" u="none" strike="noStrike" dirty="0">
                          <a:effectLst/>
                          <a:latin typeface="+mj-lt"/>
                        </a:rPr>
                        <a:t>Goal for the Reserve Fund is $22,500 which equals one-year of expenses.  </a:t>
                      </a:r>
                      <a:endParaRPr lang="en-US" sz="1200" b="0" i="0" u="none" strike="noStrike" dirty="0">
                        <a:solidFill>
                          <a:srgbClr val="000000"/>
                        </a:solidFill>
                        <a:effectLst/>
                        <a:latin typeface="+mj-lt"/>
                      </a:endParaRPr>
                    </a:p>
                  </a:txBody>
                  <a:tcPr marL="5838" marR="5838" marT="5838"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2604094665"/>
                  </a:ext>
                </a:extLst>
              </a:tr>
              <a:tr h="184489">
                <a:tc>
                  <a:txBody>
                    <a:bodyPr/>
                    <a:lstStyle/>
                    <a:p>
                      <a:pPr algn="l" fontAlgn="b"/>
                      <a:endParaRPr lang="en-US" sz="1200" b="0" i="0" u="none" strike="noStrike">
                        <a:solidFill>
                          <a:srgbClr val="000000"/>
                        </a:solidFill>
                        <a:effectLst/>
                        <a:latin typeface="+mj-lt"/>
                      </a:endParaRPr>
                    </a:p>
                  </a:txBody>
                  <a:tcPr marL="5838" marR="5838" marT="5838" marB="0" anchor="b">
                    <a:noFill/>
                  </a:tcPr>
                </a:tc>
                <a:tc>
                  <a:txBody>
                    <a:bodyPr/>
                    <a:lstStyle/>
                    <a:p>
                      <a:pPr algn="l" fontAlgn="b"/>
                      <a:endParaRPr lang="en-US" sz="1200" b="0" i="0" u="none" strike="noStrike" dirty="0">
                        <a:solidFill>
                          <a:srgbClr val="000000"/>
                        </a:solidFill>
                        <a:effectLst/>
                        <a:latin typeface="+mj-lt"/>
                      </a:endParaRPr>
                    </a:p>
                  </a:txBody>
                  <a:tcPr marL="5838" marR="5838" marT="5838" marB="0" anchor="b">
                    <a:noFill/>
                  </a:tcPr>
                </a:tc>
                <a:tc>
                  <a:txBody>
                    <a:bodyPr/>
                    <a:lstStyle/>
                    <a:p>
                      <a:pPr algn="l" fontAlgn="b"/>
                      <a:endParaRPr lang="en-US" sz="1200" b="0" i="0" u="none" strike="noStrike">
                        <a:solidFill>
                          <a:srgbClr val="000000"/>
                        </a:solidFill>
                        <a:effectLst/>
                        <a:latin typeface="+mj-lt"/>
                      </a:endParaRPr>
                    </a:p>
                  </a:txBody>
                  <a:tcPr marL="5838" marR="5838" marT="5838" marB="0" anchor="b">
                    <a:noFill/>
                  </a:tcPr>
                </a:tc>
                <a:tc>
                  <a:txBody>
                    <a:bodyPr/>
                    <a:lstStyle/>
                    <a:p>
                      <a:pPr algn="l" fontAlgn="b"/>
                      <a:endParaRPr lang="en-US" sz="1200" b="0" i="0" u="none" strike="noStrike" dirty="0">
                        <a:solidFill>
                          <a:srgbClr val="000000"/>
                        </a:solidFill>
                        <a:effectLst/>
                        <a:latin typeface="+mj-lt"/>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5838" marR="5838" marT="5838" marB="0" anchor="b">
                    <a:noFill/>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5838" marR="5838" marT="5838" marB="0" anchor="b">
                    <a:noFill/>
                  </a:tcPr>
                </a:tc>
                <a:extLst>
                  <a:ext uri="{0D108BD9-81ED-4DB2-BD59-A6C34878D82A}">
                    <a16:rowId xmlns:a16="http://schemas.microsoft.com/office/drawing/2014/main" val="700822980"/>
                  </a:ext>
                </a:extLst>
              </a:tr>
            </a:tbl>
          </a:graphicData>
        </a:graphic>
      </p:graphicFrame>
    </p:spTree>
    <p:extLst>
      <p:ext uri="{BB962C8B-B14F-4D97-AF65-F5344CB8AC3E}">
        <p14:creationId xmlns:p14="http://schemas.microsoft.com/office/powerpoint/2010/main" val="1880477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07745B-9496-3F25-172F-C4BB4CA7314D}"/>
              </a:ext>
            </a:extLst>
          </p:cNvPr>
          <p:cNvSpPr>
            <a:spLocks noGrp="1"/>
          </p:cNvSpPr>
          <p:nvPr>
            <p:ph type="sldNum" idx="12"/>
          </p:nvPr>
        </p:nvSpPr>
        <p:spPr/>
        <p:txBody>
          <a:bodyPr/>
          <a:lstStyle/>
          <a:p>
            <a:fld id="{00000000-1234-1234-1234-123412341234}" type="slidenum">
              <a:rPr lang="en-US" smtClean="0">
                <a:solidFill>
                  <a:schemeClr val="tx1"/>
                </a:solidFill>
              </a:rPr>
              <a:pPr/>
              <a:t>14</a:t>
            </a:fld>
            <a:endParaRPr lang="en-US" dirty="0">
              <a:solidFill>
                <a:schemeClr val="tx1"/>
              </a:solidFill>
            </a:endParaRPr>
          </a:p>
        </p:txBody>
      </p:sp>
      <p:graphicFrame>
        <p:nvGraphicFramePr>
          <p:cNvPr id="8" name="Table 7">
            <a:extLst>
              <a:ext uri="{FF2B5EF4-FFF2-40B4-BE49-F238E27FC236}">
                <a16:creationId xmlns:a16="http://schemas.microsoft.com/office/drawing/2014/main" id="{4BECF60F-B016-00D0-8BD1-66BC0799B36B}"/>
              </a:ext>
            </a:extLst>
          </p:cNvPr>
          <p:cNvGraphicFramePr>
            <a:graphicFrameLocks noGrp="1"/>
          </p:cNvGraphicFramePr>
          <p:nvPr>
            <p:extLst>
              <p:ext uri="{D42A27DB-BD31-4B8C-83A1-F6EECF244321}">
                <p14:modId xmlns:p14="http://schemas.microsoft.com/office/powerpoint/2010/main" val="2631164472"/>
              </p:ext>
            </p:extLst>
          </p:nvPr>
        </p:nvGraphicFramePr>
        <p:xfrm>
          <a:off x="196948" y="239786"/>
          <a:ext cx="8750102" cy="6116580"/>
        </p:xfrm>
        <a:graphic>
          <a:graphicData uri="http://schemas.openxmlformats.org/drawingml/2006/table">
            <a:tbl>
              <a:tblPr>
                <a:tableStyleId>{A3DCE9EF-8257-42B1-BD2F-43FBACF78E9F}</a:tableStyleId>
              </a:tblPr>
              <a:tblGrid>
                <a:gridCol w="2486156">
                  <a:extLst>
                    <a:ext uri="{9D8B030D-6E8A-4147-A177-3AD203B41FA5}">
                      <a16:colId xmlns:a16="http://schemas.microsoft.com/office/drawing/2014/main" val="3165394087"/>
                    </a:ext>
                  </a:extLst>
                </a:gridCol>
                <a:gridCol w="1544135">
                  <a:extLst>
                    <a:ext uri="{9D8B030D-6E8A-4147-A177-3AD203B41FA5}">
                      <a16:colId xmlns:a16="http://schemas.microsoft.com/office/drawing/2014/main" val="110753836"/>
                    </a:ext>
                  </a:extLst>
                </a:gridCol>
                <a:gridCol w="1777213">
                  <a:extLst>
                    <a:ext uri="{9D8B030D-6E8A-4147-A177-3AD203B41FA5}">
                      <a16:colId xmlns:a16="http://schemas.microsoft.com/office/drawing/2014/main" val="4014627539"/>
                    </a:ext>
                  </a:extLst>
                </a:gridCol>
                <a:gridCol w="1165385">
                  <a:extLst>
                    <a:ext uri="{9D8B030D-6E8A-4147-A177-3AD203B41FA5}">
                      <a16:colId xmlns:a16="http://schemas.microsoft.com/office/drawing/2014/main" val="849902666"/>
                    </a:ext>
                  </a:extLst>
                </a:gridCol>
                <a:gridCol w="1777213">
                  <a:extLst>
                    <a:ext uri="{9D8B030D-6E8A-4147-A177-3AD203B41FA5}">
                      <a16:colId xmlns:a16="http://schemas.microsoft.com/office/drawing/2014/main" val="3438057115"/>
                    </a:ext>
                  </a:extLst>
                </a:gridCol>
              </a:tblGrid>
              <a:tr h="194406">
                <a:tc gridSpan="2">
                  <a:txBody>
                    <a:bodyPr/>
                    <a:lstStyle/>
                    <a:p>
                      <a:pPr algn="l" fontAlgn="b"/>
                      <a:r>
                        <a:rPr lang="en-US" sz="1100" u="none" strike="noStrike" dirty="0">
                          <a:effectLst/>
                          <a:latin typeface="+mj-lt"/>
                        </a:rPr>
                        <a:t>Meadowdale Hills Property Owners Association - </a:t>
                      </a:r>
                      <a:r>
                        <a:rPr lang="en-US" sz="1100" u="none" strike="noStrike" dirty="0" err="1">
                          <a:effectLst/>
                          <a:latin typeface="+mj-lt"/>
                        </a:rPr>
                        <a:t>P&amp;L</a:t>
                      </a:r>
                      <a:endParaRPr lang="en-US" sz="1100" b="1" i="0" u="none" strike="noStrike" dirty="0">
                        <a:solidFill>
                          <a:srgbClr val="000000"/>
                        </a:solidFill>
                        <a:effectLst/>
                        <a:latin typeface="+mj-lt"/>
                      </a:endParaRPr>
                    </a:p>
                  </a:txBody>
                  <a:tcPr marL="6696" marR="6696" marT="6696" marB="0" anchor="b">
                    <a:noFill/>
                  </a:tcPr>
                </a:tc>
                <a:tc hMerge="1">
                  <a:txBody>
                    <a:bodyPr/>
                    <a:lstStyle/>
                    <a:p>
                      <a:endParaRPr lang="en-US"/>
                    </a:p>
                  </a:txBody>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tc>
                  <a:txBody>
                    <a:bodyPr/>
                    <a:lstStyle/>
                    <a:p>
                      <a:pPr algn="ctr" fontAlgn="b"/>
                      <a:endParaRPr lang="en-US" sz="1100" b="1"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214070775"/>
                  </a:ext>
                </a:extLst>
              </a:tr>
              <a:tr h="194406">
                <a:tc gridSpan="2">
                  <a:txBody>
                    <a:bodyPr/>
                    <a:lstStyle/>
                    <a:p>
                      <a:pPr algn="l" fontAlgn="b"/>
                      <a:r>
                        <a:rPr lang="en-US" sz="1100" u="none" strike="noStrike" dirty="0">
                          <a:effectLst/>
                          <a:latin typeface="+mj-lt"/>
                        </a:rPr>
                        <a:t>January 1, 2022 to December 31, 2022</a:t>
                      </a:r>
                      <a:endParaRPr lang="en-US" sz="1100" b="1" i="0" u="none" strike="noStrike" dirty="0">
                        <a:solidFill>
                          <a:srgbClr val="000000"/>
                        </a:solidFill>
                        <a:effectLst/>
                        <a:latin typeface="+mj-lt"/>
                      </a:endParaRPr>
                    </a:p>
                  </a:txBody>
                  <a:tcPr marL="6696" marR="6696" marT="6696" marB="0" anchor="b">
                    <a:noFill/>
                  </a:tcPr>
                </a:tc>
                <a:tc hMerge="1">
                  <a:txBody>
                    <a:bodyPr/>
                    <a:lstStyle/>
                    <a:p>
                      <a:endParaRPr lang="en-US"/>
                    </a:p>
                  </a:txBody>
                  <a:tcPr/>
                </a:tc>
                <a:tc>
                  <a:txBody>
                    <a:bodyPr/>
                    <a:lstStyle/>
                    <a:p>
                      <a:pPr algn="l" fontAlgn="b"/>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a:t>
                      </a:r>
                      <a:endParaRPr lang="en-US" sz="1100" b="0"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3203457756"/>
                  </a:ext>
                </a:extLst>
              </a:tr>
              <a:tr h="177805">
                <a:tc>
                  <a:txBody>
                    <a:bodyPr/>
                    <a:lstStyle/>
                    <a:p>
                      <a:pPr algn="l" fontAlgn="b"/>
                      <a:endParaRPr lang="en-US" sz="1100" b="0" i="0" u="none" strike="noStrike" dirty="0">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713694096"/>
                  </a:ext>
                </a:extLst>
              </a:tr>
              <a:tr h="194406">
                <a:tc>
                  <a:txBody>
                    <a:bodyPr/>
                    <a:lstStyle/>
                    <a:p>
                      <a:pPr algn="l" fontAlgn="b"/>
                      <a:r>
                        <a:rPr lang="en-US" sz="1100" u="none" strike="noStrike" dirty="0">
                          <a:effectLst/>
                          <a:latin typeface="+mj-lt"/>
                        </a:rPr>
                        <a:t>REVENUE</a:t>
                      </a:r>
                      <a:endParaRPr lang="en-US" sz="1100" b="1" i="0" u="none" strike="noStrike" dirty="0">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Year-to-Date</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12 Month Budget </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Variance</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12 Month Budget </a:t>
                      </a:r>
                      <a:endParaRPr lang="en-US" sz="1100" b="1"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3392692020"/>
                  </a:ext>
                </a:extLst>
              </a:tr>
              <a:tr h="194406">
                <a:tc>
                  <a:txBody>
                    <a:bodyPr/>
                    <a:lstStyle/>
                    <a:p>
                      <a:pPr algn="l" fontAlgn="b"/>
                      <a:r>
                        <a:rPr lang="en-US" sz="1100" u="none" strike="noStrike" dirty="0">
                          <a:effectLst/>
                          <a:latin typeface="+mj-lt"/>
                        </a:rPr>
                        <a:t>Assessments - Current</a:t>
                      </a:r>
                      <a:endParaRPr lang="en-US" sz="1100" b="0" i="0" u="none" strike="noStrike" dirty="0">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$18,600.00 </a:t>
                      </a:r>
                      <a:endParaRPr lang="en-US" sz="1100" b="0"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24,900.00</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(6,300.00)</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a:t>
                      </a:r>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1522532785"/>
                  </a:ext>
                </a:extLst>
              </a:tr>
              <a:tr h="194406">
                <a:tc>
                  <a:txBody>
                    <a:bodyPr/>
                    <a:lstStyle/>
                    <a:p>
                      <a:pPr algn="l" fontAlgn="b"/>
                      <a:r>
                        <a:rPr lang="en-US" sz="1100" u="none" strike="noStrike">
                          <a:effectLst/>
                          <a:latin typeface="+mj-lt"/>
                        </a:rPr>
                        <a:t>Assessments - Past Due</a:t>
                      </a:r>
                      <a:endParaRPr lang="en-US" sz="1100" b="0"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dirty="0">
                          <a:effectLst/>
                          <a:latin typeface="+mj-lt"/>
                        </a:rPr>
                        <a:t>$1,918.75 </a:t>
                      </a:r>
                      <a:endParaRPr lang="en-US" sz="1100" b="0" i="0" u="none" strike="noStrike" dirty="0">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0.00</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1,918.75 </a:t>
                      </a:r>
                      <a:endParaRPr lang="en-US" sz="1100" b="0"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3876006832"/>
                  </a:ext>
                </a:extLst>
              </a:tr>
              <a:tr h="194406">
                <a:tc>
                  <a:txBody>
                    <a:bodyPr/>
                    <a:lstStyle/>
                    <a:p>
                      <a:pPr algn="l" fontAlgn="b"/>
                      <a:r>
                        <a:rPr lang="en-US" sz="1100" u="none" strike="noStrike">
                          <a:effectLst/>
                          <a:latin typeface="+mj-lt"/>
                        </a:rPr>
                        <a:t>Interest</a:t>
                      </a:r>
                      <a:endParaRPr lang="en-US" sz="1100" b="0"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dirty="0">
                          <a:effectLst/>
                          <a:latin typeface="+mj-lt"/>
                        </a:rPr>
                        <a:t>$4.60 </a:t>
                      </a:r>
                      <a:endParaRPr lang="en-US" sz="1100" b="0" i="0" u="none" strike="noStrike" dirty="0">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0.00</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4.60 </a:t>
                      </a:r>
                      <a:endParaRPr lang="en-US" sz="1100" b="0"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2775178183"/>
                  </a:ext>
                </a:extLst>
              </a:tr>
              <a:tr h="194406">
                <a:tc>
                  <a:txBody>
                    <a:bodyPr/>
                    <a:lstStyle/>
                    <a:p>
                      <a:pPr algn="l" fontAlgn="b"/>
                      <a:r>
                        <a:rPr lang="en-US" sz="1100" u="none" strike="noStrike">
                          <a:effectLst/>
                          <a:latin typeface="+mj-lt"/>
                        </a:rPr>
                        <a:t>Other (liens)</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dirty="0">
                          <a:effectLst/>
                          <a:latin typeface="+mj-lt"/>
                        </a:rPr>
                        <a:t> $                               -   </a:t>
                      </a:r>
                      <a:endParaRPr lang="en-US" sz="1100" b="0" i="0" u="none" strike="noStrike" dirty="0">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0.00</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   </a:t>
                      </a:r>
                      <a:endParaRPr lang="en-US" sz="1100" b="0"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161561014"/>
                  </a:ext>
                </a:extLst>
              </a:tr>
              <a:tr h="194406">
                <a:tc>
                  <a:txBody>
                    <a:bodyPr/>
                    <a:lstStyle/>
                    <a:p>
                      <a:pPr algn="l" fontAlgn="b"/>
                      <a:r>
                        <a:rPr lang="en-US" sz="1100" u="none" strike="noStrike">
                          <a:effectLst/>
                          <a:latin typeface="+mj-lt"/>
                        </a:rPr>
                        <a:t>Other Misc</a:t>
                      </a:r>
                      <a:endParaRPr lang="en-US" sz="1100" b="0"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$12.36</a:t>
                      </a:r>
                      <a:endParaRPr lang="en-US" sz="1100" b="0"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dirty="0">
                          <a:effectLst/>
                          <a:latin typeface="+mj-lt"/>
                        </a:rPr>
                        <a:t>0.00</a:t>
                      </a:r>
                      <a:endParaRPr lang="en-US" sz="1100" b="0" i="0" u="none" strike="noStrike" dirty="0">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$12.36</a:t>
                      </a:r>
                      <a:endParaRPr lang="en-US" sz="1100" b="0"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597168082"/>
                  </a:ext>
                </a:extLst>
              </a:tr>
              <a:tr h="194406">
                <a:tc>
                  <a:txBody>
                    <a:bodyPr/>
                    <a:lstStyle/>
                    <a:p>
                      <a:pPr algn="l" fontAlgn="b"/>
                      <a:r>
                        <a:rPr lang="en-US" sz="1100" u="none" strike="noStrike">
                          <a:effectLst/>
                          <a:latin typeface="+mj-lt"/>
                        </a:rPr>
                        <a:t>TOTAL REVENUE</a:t>
                      </a:r>
                      <a:endParaRPr lang="en-US" sz="1100" b="1" i="0" u="none" strike="noStrike">
                        <a:solidFill>
                          <a:srgbClr val="000000"/>
                        </a:solidFill>
                        <a:effectLst/>
                        <a:latin typeface="+mj-lt"/>
                      </a:endParaRPr>
                    </a:p>
                  </a:txBody>
                  <a:tcPr marL="6696" marR="6696" marT="6696" marB="0" anchor="b">
                    <a:noFill/>
                  </a:tcPr>
                </a:tc>
                <a:tc>
                  <a:txBody>
                    <a:bodyPr/>
                    <a:lstStyle/>
                    <a:p>
                      <a:pPr algn="ctr" fontAlgn="b"/>
                      <a:r>
                        <a:rPr lang="en-US" sz="1100" u="none" strike="noStrike">
                          <a:effectLst/>
                          <a:latin typeface="+mj-lt"/>
                        </a:rPr>
                        <a:t> $                  20,535.71 </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24,900.00 </a:t>
                      </a:r>
                      <a:endParaRPr lang="en-US" sz="1100" b="1" i="0" u="none" strike="noStrike">
                        <a:solidFill>
                          <a:srgbClr val="000000"/>
                        </a:solidFill>
                        <a:effectLst/>
                        <a:latin typeface="+mj-lt"/>
                      </a:endParaRPr>
                    </a:p>
                  </a:txBody>
                  <a:tcPr marL="6696" marR="6696" marT="6696" marB="0" anchor="b">
                    <a:noFill/>
                  </a:tcPr>
                </a:tc>
                <a:tc>
                  <a:txBody>
                    <a:bodyPr/>
                    <a:lstStyle/>
                    <a:p>
                      <a:pPr algn="ctr" fontAlgn="b"/>
                      <a:r>
                        <a:rPr lang="en-US" sz="1100" u="none" strike="noStrike">
                          <a:effectLst/>
                          <a:latin typeface="+mj-lt"/>
                        </a:rPr>
                        <a:t> $         (4,364.29)</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24,900.00 </a:t>
                      </a:r>
                      <a:endParaRPr lang="en-US" sz="1100" b="1"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3926027740"/>
                  </a:ext>
                </a:extLst>
              </a:tr>
              <a:tr h="194406">
                <a:tc>
                  <a:txBody>
                    <a:bodyPr/>
                    <a:lstStyle/>
                    <a:p>
                      <a:pPr algn="l" fontAlgn="b"/>
                      <a:r>
                        <a:rPr lang="en-US" sz="1100" u="none" strike="noStrike">
                          <a:effectLst/>
                          <a:latin typeface="+mj-lt"/>
                        </a:rPr>
                        <a:t>GROSS PROFIT</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20,535.71 </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24,900.00 </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(4,364.29)</a:t>
                      </a:r>
                      <a:endParaRPr lang="en-US" sz="1100" b="1"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2293927487"/>
                  </a:ext>
                </a:extLst>
              </a:tr>
              <a:tr h="177805">
                <a:tc>
                  <a:txBody>
                    <a:bodyPr/>
                    <a:lstStyle/>
                    <a:p>
                      <a:pPr algn="l" fontAlgn="b"/>
                      <a:endParaRPr lang="en-US" sz="1100" b="0"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dirty="0">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562791817"/>
                  </a:ext>
                </a:extLst>
              </a:tr>
              <a:tr h="194406">
                <a:tc>
                  <a:txBody>
                    <a:bodyPr/>
                    <a:lstStyle/>
                    <a:p>
                      <a:pPr algn="l" fontAlgn="b"/>
                      <a:r>
                        <a:rPr lang="en-US" sz="1100" u="none" strike="noStrike">
                          <a:effectLst/>
                          <a:latin typeface="+mj-lt"/>
                        </a:rPr>
                        <a:t>EXPENSES</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Jan - Dec 2022 </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12 Month Budget </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Remaining </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12 Month Budget</a:t>
                      </a:r>
                      <a:endParaRPr lang="en-US" sz="1100" b="1"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3958037482"/>
                  </a:ext>
                </a:extLst>
              </a:tr>
              <a:tr h="177805">
                <a:tc>
                  <a:txBody>
                    <a:bodyPr/>
                    <a:lstStyle/>
                    <a:p>
                      <a:pPr algn="l" fontAlgn="b"/>
                      <a:r>
                        <a:rPr lang="en-US" sz="1100" u="none" strike="noStrike">
                          <a:effectLst/>
                          <a:latin typeface="+mj-lt"/>
                        </a:rPr>
                        <a:t>Annual Meeting</a:t>
                      </a:r>
                      <a:endParaRPr lang="en-US" sz="1100" b="0"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$609.28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250.00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(359.28)</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250.00 </a:t>
                      </a:r>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1287197203"/>
                  </a:ext>
                </a:extLst>
              </a:tr>
              <a:tr h="177805">
                <a:tc>
                  <a:txBody>
                    <a:bodyPr/>
                    <a:lstStyle/>
                    <a:p>
                      <a:pPr algn="l" fontAlgn="b"/>
                      <a:r>
                        <a:rPr lang="en-US" sz="1100" u="none" strike="noStrike">
                          <a:effectLst/>
                          <a:latin typeface="+mj-lt"/>
                        </a:rPr>
                        <a:t>Computer/Website</a:t>
                      </a:r>
                      <a:endParaRPr lang="en-US" sz="1100" b="0"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$161.38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150.00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(11.38)</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150.00 </a:t>
                      </a:r>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3271454570"/>
                  </a:ext>
                </a:extLst>
              </a:tr>
              <a:tr h="177805">
                <a:tc>
                  <a:txBody>
                    <a:bodyPr/>
                    <a:lstStyle/>
                    <a:p>
                      <a:pPr algn="l" fontAlgn="b"/>
                      <a:r>
                        <a:rPr lang="en-US" sz="1100" u="none" strike="noStrike">
                          <a:effectLst/>
                          <a:latin typeface="+mj-lt"/>
                        </a:rPr>
                        <a:t>Fees</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59.00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65.00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dirty="0">
                          <a:effectLst/>
                          <a:latin typeface="+mj-lt"/>
                        </a:rPr>
                        <a:t> $                 6.00 </a:t>
                      </a:r>
                      <a:endParaRPr lang="en-US" sz="1100" b="0" i="0" u="none" strike="noStrike" dirty="0">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65.00 </a:t>
                      </a:r>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869318097"/>
                  </a:ext>
                </a:extLst>
              </a:tr>
              <a:tr h="177805">
                <a:tc>
                  <a:txBody>
                    <a:bodyPr/>
                    <a:lstStyle/>
                    <a:p>
                      <a:pPr algn="l" fontAlgn="b"/>
                      <a:r>
                        <a:rPr lang="en-US" sz="1100" u="none" strike="noStrike">
                          <a:effectLst/>
                          <a:latin typeface="+mj-lt"/>
                        </a:rPr>
                        <a:t>Fire mitigation</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2,450.00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4,000.00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1,550.00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4,000.00 </a:t>
                      </a:r>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1164817734"/>
                  </a:ext>
                </a:extLst>
              </a:tr>
              <a:tr h="177805">
                <a:tc>
                  <a:txBody>
                    <a:bodyPr/>
                    <a:lstStyle/>
                    <a:p>
                      <a:pPr algn="l" fontAlgn="b"/>
                      <a:r>
                        <a:rPr lang="en-US" sz="1100" u="none" strike="noStrike">
                          <a:effectLst/>
                          <a:latin typeface="+mj-lt"/>
                        </a:rPr>
                        <a:t>General expense</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150.00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dirty="0">
                          <a:effectLst/>
                          <a:latin typeface="+mj-lt"/>
                        </a:rPr>
                        <a:t> $             150.00 </a:t>
                      </a:r>
                      <a:endParaRPr lang="en-US" sz="1100" b="0" i="0" u="none" strike="noStrike" dirty="0">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150.00 </a:t>
                      </a:r>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1484802629"/>
                  </a:ext>
                </a:extLst>
              </a:tr>
              <a:tr h="177805">
                <a:tc>
                  <a:txBody>
                    <a:bodyPr/>
                    <a:lstStyle/>
                    <a:p>
                      <a:pPr algn="l" fontAlgn="b"/>
                      <a:r>
                        <a:rPr lang="en-US" sz="1100" u="none" strike="noStrike">
                          <a:effectLst/>
                          <a:latin typeface="+mj-lt"/>
                        </a:rPr>
                        <a:t>Insurance, liability</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288.00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300.00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12.00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300.00 </a:t>
                      </a:r>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1043757971"/>
                  </a:ext>
                </a:extLst>
              </a:tr>
              <a:tr h="177805">
                <a:tc>
                  <a:txBody>
                    <a:bodyPr/>
                    <a:lstStyle/>
                    <a:p>
                      <a:pPr algn="l" fontAlgn="b"/>
                      <a:r>
                        <a:rPr lang="en-US" sz="1100" u="none" strike="noStrike">
                          <a:effectLst/>
                          <a:latin typeface="+mj-lt"/>
                        </a:rPr>
                        <a:t>Insurance, O&amp;D</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684.00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800.00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dirty="0">
                          <a:effectLst/>
                          <a:latin typeface="+mj-lt"/>
                        </a:rPr>
                        <a:t> $             116.00 </a:t>
                      </a:r>
                      <a:endParaRPr lang="en-US" sz="1100" b="0" i="0" u="none" strike="noStrike" dirty="0">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800.00 </a:t>
                      </a:r>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1625815973"/>
                  </a:ext>
                </a:extLst>
              </a:tr>
              <a:tr h="177805">
                <a:tc>
                  <a:txBody>
                    <a:bodyPr/>
                    <a:lstStyle/>
                    <a:p>
                      <a:pPr algn="l" fontAlgn="b"/>
                      <a:r>
                        <a:rPr lang="en-US" sz="1100" u="none" strike="noStrike">
                          <a:effectLst/>
                          <a:latin typeface="+mj-lt"/>
                        </a:rPr>
                        <a:t>Legal expense</a:t>
                      </a:r>
                      <a:endParaRPr lang="en-US" sz="1100" b="0"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$1,459.50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1,000.00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(459.50)</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1,000.00 </a:t>
                      </a:r>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1142441060"/>
                  </a:ext>
                </a:extLst>
              </a:tr>
              <a:tr h="177805">
                <a:tc>
                  <a:txBody>
                    <a:bodyPr/>
                    <a:lstStyle/>
                    <a:p>
                      <a:pPr algn="l" fontAlgn="b"/>
                      <a:r>
                        <a:rPr lang="en-US" sz="1100" u="none" strike="noStrike">
                          <a:effectLst/>
                          <a:latin typeface="+mj-lt"/>
                        </a:rPr>
                        <a:t>Office supplies</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89.97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85.00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(4.97)</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dirty="0">
                          <a:effectLst/>
                          <a:latin typeface="+mj-lt"/>
                        </a:rPr>
                        <a:t> $                               85.00 </a:t>
                      </a:r>
                      <a:endParaRPr lang="en-US" sz="1100" b="0" i="0" u="none" strike="noStrike" dirty="0">
                        <a:solidFill>
                          <a:srgbClr val="000000"/>
                        </a:solidFill>
                        <a:effectLst/>
                        <a:latin typeface="+mj-lt"/>
                      </a:endParaRPr>
                    </a:p>
                  </a:txBody>
                  <a:tcPr marL="6696" marR="6696" marT="6696" marB="0" anchor="b">
                    <a:noFill/>
                  </a:tcPr>
                </a:tc>
                <a:extLst>
                  <a:ext uri="{0D108BD9-81ED-4DB2-BD59-A6C34878D82A}">
                    <a16:rowId xmlns:a16="http://schemas.microsoft.com/office/drawing/2014/main" val="1153000207"/>
                  </a:ext>
                </a:extLst>
              </a:tr>
              <a:tr h="177805">
                <a:tc>
                  <a:txBody>
                    <a:bodyPr/>
                    <a:lstStyle/>
                    <a:p>
                      <a:pPr algn="l" fontAlgn="b"/>
                      <a:r>
                        <a:rPr lang="en-US" sz="1100" u="none" strike="noStrike">
                          <a:effectLst/>
                          <a:latin typeface="+mj-lt"/>
                        </a:rPr>
                        <a:t>Postage</a:t>
                      </a:r>
                      <a:endParaRPr lang="en-US" sz="1100" b="0"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$382.80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200.00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(182.80)</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dirty="0">
                          <a:effectLst/>
                          <a:latin typeface="+mj-lt"/>
                        </a:rPr>
                        <a:t> $                             200.00 </a:t>
                      </a:r>
                      <a:endParaRPr lang="en-US" sz="1100" b="0" i="0" u="none" strike="noStrike" dirty="0">
                        <a:solidFill>
                          <a:srgbClr val="000000"/>
                        </a:solidFill>
                        <a:effectLst/>
                        <a:latin typeface="+mj-lt"/>
                      </a:endParaRPr>
                    </a:p>
                  </a:txBody>
                  <a:tcPr marL="6696" marR="6696" marT="6696" marB="0" anchor="b">
                    <a:noFill/>
                  </a:tcPr>
                </a:tc>
                <a:extLst>
                  <a:ext uri="{0D108BD9-81ED-4DB2-BD59-A6C34878D82A}">
                    <a16:rowId xmlns:a16="http://schemas.microsoft.com/office/drawing/2014/main" val="2557109347"/>
                  </a:ext>
                </a:extLst>
              </a:tr>
              <a:tr h="177805">
                <a:tc>
                  <a:txBody>
                    <a:bodyPr/>
                    <a:lstStyle/>
                    <a:p>
                      <a:pPr algn="l" fontAlgn="b"/>
                      <a:r>
                        <a:rPr lang="en-US" sz="1100" u="none" strike="noStrike">
                          <a:effectLst/>
                          <a:latin typeface="+mj-lt"/>
                        </a:rPr>
                        <a:t>Printing</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461.75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150.00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(311.75)</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150.00 </a:t>
                      </a:r>
                      <a:endParaRPr lang="en-US" sz="1100" b="0" i="0" u="none" strike="noStrike">
                        <a:solidFill>
                          <a:srgbClr val="000000"/>
                        </a:solidFill>
                        <a:effectLst/>
                        <a:latin typeface="+mj-lt"/>
                      </a:endParaRPr>
                    </a:p>
                  </a:txBody>
                  <a:tcPr marL="6696" marR="6696" marT="6696" marB="0" anchor="b">
                    <a:noFill/>
                  </a:tcPr>
                </a:tc>
                <a:extLst>
                  <a:ext uri="{0D108BD9-81ED-4DB2-BD59-A6C34878D82A}">
                    <a16:rowId xmlns:a16="http://schemas.microsoft.com/office/drawing/2014/main" val="637377965"/>
                  </a:ext>
                </a:extLst>
              </a:tr>
              <a:tr h="177805">
                <a:tc>
                  <a:txBody>
                    <a:bodyPr/>
                    <a:lstStyle/>
                    <a:p>
                      <a:pPr algn="l" fontAlgn="b"/>
                      <a:r>
                        <a:rPr lang="en-US" sz="1100" u="none" strike="noStrike">
                          <a:effectLst/>
                          <a:latin typeface="+mj-lt"/>
                        </a:rPr>
                        <a:t>Rental</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250.00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250.00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dirty="0">
                          <a:effectLst/>
                          <a:latin typeface="+mj-lt"/>
                        </a:rPr>
                        <a:t> $                             250.00 </a:t>
                      </a:r>
                      <a:endParaRPr lang="en-US" sz="1100" b="0" i="0" u="none" strike="noStrike" dirty="0">
                        <a:solidFill>
                          <a:srgbClr val="000000"/>
                        </a:solidFill>
                        <a:effectLst/>
                        <a:latin typeface="+mj-lt"/>
                      </a:endParaRPr>
                    </a:p>
                  </a:txBody>
                  <a:tcPr marL="6696" marR="6696" marT="6696" marB="0" anchor="b">
                    <a:noFill/>
                  </a:tcPr>
                </a:tc>
                <a:extLst>
                  <a:ext uri="{0D108BD9-81ED-4DB2-BD59-A6C34878D82A}">
                    <a16:rowId xmlns:a16="http://schemas.microsoft.com/office/drawing/2014/main" val="2915824901"/>
                  </a:ext>
                </a:extLst>
              </a:tr>
              <a:tr h="177805">
                <a:tc>
                  <a:txBody>
                    <a:bodyPr/>
                    <a:lstStyle/>
                    <a:p>
                      <a:pPr algn="l" fontAlgn="b"/>
                      <a:r>
                        <a:rPr lang="en-US" sz="1100" u="none" strike="noStrike">
                          <a:effectLst/>
                          <a:latin typeface="+mj-lt"/>
                        </a:rPr>
                        <a:t>Road work</a:t>
                      </a:r>
                      <a:endParaRPr lang="en-US" sz="1100" b="0"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$8,670.00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10,000.00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1,330.00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dirty="0">
                          <a:effectLst/>
                          <a:latin typeface="+mj-lt"/>
                        </a:rPr>
                        <a:t> $                        10,000.00 </a:t>
                      </a:r>
                      <a:endParaRPr lang="en-US" sz="1100" b="0" i="0" u="none" strike="noStrike" dirty="0">
                        <a:solidFill>
                          <a:srgbClr val="000000"/>
                        </a:solidFill>
                        <a:effectLst/>
                        <a:latin typeface="+mj-lt"/>
                      </a:endParaRPr>
                    </a:p>
                  </a:txBody>
                  <a:tcPr marL="6696" marR="6696" marT="6696" marB="0" anchor="b">
                    <a:noFill/>
                  </a:tcPr>
                </a:tc>
                <a:extLst>
                  <a:ext uri="{0D108BD9-81ED-4DB2-BD59-A6C34878D82A}">
                    <a16:rowId xmlns:a16="http://schemas.microsoft.com/office/drawing/2014/main" val="3344317267"/>
                  </a:ext>
                </a:extLst>
              </a:tr>
              <a:tr h="177805">
                <a:tc>
                  <a:txBody>
                    <a:bodyPr/>
                    <a:lstStyle/>
                    <a:p>
                      <a:pPr algn="l" fontAlgn="b"/>
                      <a:r>
                        <a:rPr lang="en-US" sz="1100" u="none" strike="noStrike">
                          <a:effectLst/>
                          <a:latin typeface="+mj-lt"/>
                        </a:rPr>
                        <a:t>Signs and banners</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100.00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100.00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dirty="0">
                          <a:effectLst/>
                          <a:latin typeface="+mj-lt"/>
                        </a:rPr>
                        <a:t> $                             100.00 </a:t>
                      </a:r>
                      <a:endParaRPr lang="en-US" sz="1100" b="0" i="0" u="none" strike="noStrike" dirty="0">
                        <a:solidFill>
                          <a:srgbClr val="000000"/>
                        </a:solidFill>
                        <a:effectLst/>
                        <a:latin typeface="+mj-lt"/>
                      </a:endParaRPr>
                    </a:p>
                  </a:txBody>
                  <a:tcPr marL="6696" marR="6696" marT="6696" marB="0" anchor="b">
                    <a:noFill/>
                  </a:tcPr>
                </a:tc>
                <a:extLst>
                  <a:ext uri="{0D108BD9-81ED-4DB2-BD59-A6C34878D82A}">
                    <a16:rowId xmlns:a16="http://schemas.microsoft.com/office/drawing/2014/main" val="607106211"/>
                  </a:ext>
                </a:extLst>
              </a:tr>
              <a:tr h="177805">
                <a:tc>
                  <a:txBody>
                    <a:bodyPr/>
                    <a:lstStyle/>
                    <a:p>
                      <a:pPr algn="l" fontAlgn="b"/>
                      <a:r>
                        <a:rPr lang="en-US" sz="1100" u="none" strike="noStrike">
                          <a:effectLst/>
                          <a:latin typeface="+mj-lt"/>
                        </a:rPr>
                        <a:t>Snow removal</a:t>
                      </a:r>
                      <a:endParaRPr lang="en-US" sz="1100" b="0"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$3,153.75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5,000.00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1,846.25 </a:t>
                      </a:r>
                      <a:endParaRPr lang="en-US" sz="1100" b="0"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dirty="0">
                          <a:effectLst/>
                          <a:latin typeface="+mj-lt"/>
                        </a:rPr>
                        <a:t> $                          5,000.00 </a:t>
                      </a:r>
                      <a:endParaRPr lang="en-US" sz="1100" b="0" i="0" u="none" strike="noStrike" dirty="0">
                        <a:solidFill>
                          <a:srgbClr val="000000"/>
                        </a:solidFill>
                        <a:effectLst/>
                        <a:latin typeface="+mj-lt"/>
                      </a:endParaRPr>
                    </a:p>
                  </a:txBody>
                  <a:tcPr marL="6696" marR="6696" marT="6696" marB="0" anchor="b">
                    <a:noFill/>
                  </a:tcPr>
                </a:tc>
                <a:extLst>
                  <a:ext uri="{0D108BD9-81ED-4DB2-BD59-A6C34878D82A}">
                    <a16:rowId xmlns:a16="http://schemas.microsoft.com/office/drawing/2014/main" val="1642356165"/>
                  </a:ext>
                </a:extLst>
              </a:tr>
              <a:tr h="194406">
                <a:tc>
                  <a:txBody>
                    <a:bodyPr/>
                    <a:lstStyle/>
                    <a:p>
                      <a:pPr algn="l" fontAlgn="b"/>
                      <a:r>
                        <a:rPr lang="en-US" sz="1100" u="none" strike="noStrike">
                          <a:effectLst/>
                          <a:latin typeface="+mj-lt"/>
                        </a:rPr>
                        <a:t> TOTAL EXPENSES </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18,469.43 </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22,500.00 </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4,030.57 </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dirty="0">
                          <a:effectLst/>
                          <a:latin typeface="+mj-lt"/>
                        </a:rPr>
                        <a:t> $                        22,500.00 </a:t>
                      </a:r>
                      <a:endParaRPr lang="en-US" sz="1100" b="1" i="0" u="none" strike="noStrike" dirty="0">
                        <a:solidFill>
                          <a:srgbClr val="000000"/>
                        </a:solidFill>
                        <a:effectLst/>
                        <a:latin typeface="+mj-lt"/>
                      </a:endParaRPr>
                    </a:p>
                  </a:txBody>
                  <a:tcPr marL="6696" marR="6696" marT="6696" marB="0" anchor="b">
                    <a:noFill/>
                  </a:tcPr>
                </a:tc>
                <a:extLst>
                  <a:ext uri="{0D108BD9-81ED-4DB2-BD59-A6C34878D82A}">
                    <a16:rowId xmlns:a16="http://schemas.microsoft.com/office/drawing/2014/main" val="1942886045"/>
                  </a:ext>
                </a:extLst>
              </a:tr>
              <a:tr h="194406">
                <a:tc>
                  <a:txBody>
                    <a:bodyPr/>
                    <a:lstStyle/>
                    <a:p>
                      <a:pPr algn="l" fontAlgn="b"/>
                      <a:r>
                        <a:rPr lang="en-US" sz="1100" u="none" strike="noStrike">
                          <a:effectLst/>
                          <a:latin typeface="+mj-lt"/>
                        </a:rPr>
                        <a:t>NET OPERATING INCOME</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2,066.28 </a:t>
                      </a:r>
                      <a:endParaRPr lang="en-US" sz="1100" b="1"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2,400.00</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(333.72)</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dirty="0">
                          <a:effectLst/>
                          <a:latin typeface="+mj-lt"/>
                        </a:rPr>
                        <a:t> </a:t>
                      </a:r>
                      <a:endParaRPr lang="en-US" sz="1100" b="0" i="0" u="none" strike="noStrike" dirty="0">
                        <a:solidFill>
                          <a:srgbClr val="000000"/>
                        </a:solidFill>
                        <a:effectLst/>
                        <a:latin typeface="+mj-lt"/>
                      </a:endParaRPr>
                    </a:p>
                  </a:txBody>
                  <a:tcPr marL="6696" marR="6696" marT="6696" marB="0" anchor="b">
                    <a:noFill/>
                  </a:tcPr>
                </a:tc>
                <a:extLst>
                  <a:ext uri="{0D108BD9-81ED-4DB2-BD59-A6C34878D82A}">
                    <a16:rowId xmlns:a16="http://schemas.microsoft.com/office/drawing/2014/main" val="203206035"/>
                  </a:ext>
                </a:extLst>
              </a:tr>
              <a:tr h="177805">
                <a:tc>
                  <a:txBody>
                    <a:bodyPr/>
                    <a:lstStyle/>
                    <a:p>
                      <a:pPr algn="l" fontAlgn="b"/>
                      <a:endParaRPr lang="en-US" sz="1100" b="1" i="0" u="none" strike="noStrike">
                        <a:solidFill>
                          <a:srgbClr val="000000"/>
                        </a:solidFill>
                        <a:effectLst/>
                        <a:latin typeface="+mj-lt"/>
                      </a:endParaRPr>
                    </a:p>
                  </a:txBody>
                  <a:tcPr marL="6696" marR="6696" marT="6696" marB="0" anchor="b">
                    <a:noFill/>
                  </a:tcPr>
                </a:tc>
                <a:tc>
                  <a:txBody>
                    <a:bodyPr/>
                    <a:lstStyle/>
                    <a:p>
                      <a:pPr algn="l" fontAlgn="b"/>
                      <a:endParaRPr lang="en-US" sz="1100" b="1" i="0" u="none" strike="noStrike">
                        <a:solidFill>
                          <a:srgbClr val="000000"/>
                        </a:solidFill>
                        <a:effectLst/>
                        <a:latin typeface="+mj-lt"/>
                      </a:endParaRPr>
                    </a:p>
                  </a:txBody>
                  <a:tcPr marL="6696" marR="6696" marT="6696" marB="0" anchor="b">
                    <a:noFill/>
                  </a:tcPr>
                </a:tc>
                <a:tc>
                  <a:txBody>
                    <a:bodyPr/>
                    <a:lstStyle/>
                    <a:p>
                      <a:pPr algn="l" fontAlgn="b"/>
                      <a:endParaRPr lang="en-US" sz="1100" b="1" i="0" u="none" strike="noStrike">
                        <a:solidFill>
                          <a:srgbClr val="000000"/>
                        </a:solidFill>
                        <a:effectLst/>
                        <a:latin typeface="+mj-lt"/>
                      </a:endParaRPr>
                    </a:p>
                  </a:txBody>
                  <a:tcPr marL="6696" marR="6696" marT="6696" marB="0" anchor="b">
                    <a:noFill/>
                  </a:tcPr>
                </a:tc>
                <a:tc>
                  <a:txBody>
                    <a:bodyPr/>
                    <a:lstStyle/>
                    <a:p>
                      <a:pPr algn="l" fontAlgn="b"/>
                      <a:endParaRPr lang="en-US" sz="1100" b="1"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dirty="0">
                        <a:solidFill>
                          <a:srgbClr val="000000"/>
                        </a:solidFill>
                        <a:effectLst/>
                        <a:latin typeface="+mj-lt"/>
                      </a:endParaRPr>
                    </a:p>
                  </a:txBody>
                  <a:tcPr marL="6696" marR="6696" marT="6696" marB="0" anchor="b">
                    <a:noFill/>
                  </a:tcPr>
                </a:tc>
                <a:extLst>
                  <a:ext uri="{0D108BD9-81ED-4DB2-BD59-A6C34878D82A}">
                    <a16:rowId xmlns:a16="http://schemas.microsoft.com/office/drawing/2014/main" val="897872186"/>
                  </a:ext>
                </a:extLst>
              </a:tr>
              <a:tr h="194406">
                <a:tc>
                  <a:txBody>
                    <a:bodyPr/>
                    <a:lstStyle/>
                    <a:p>
                      <a:pPr algn="l" fontAlgn="b"/>
                      <a:r>
                        <a:rPr lang="en-US" sz="1100" u="none" strike="noStrike">
                          <a:effectLst/>
                          <a:latin typeface="+mj-lt"/>
                        </a:rPr>
                        <a:t>OTHER EXPENSES</a:t>
                      </a:r>
                      <a:endParaRPr lang="en-US" sz="1100" b="0" i="0" u="none" strike="noStrike">
                        <a:solidFill>
                          <a:srgbClr val="000000"/>
                        </a:solidFill>
                        <a:effectLst/>
                        <a:latin typeface="+mj-lt"/>
                      </a:endParaRPr>
                    </a:p>
                  </a:txBody>
                  <a:tcPr marL="6696" marR="6696" marT="6696" marB="0" anchor="b">
                    <a:noFill/>
                  </a:tcPr>
                </a:tc>
                <a:tc>
                  <a:txBody>
                    <a:bodyPr/>
                    <a:lstStyle/>
                    <a:p>
                      <a:pPr algn="ctr" fontAlgn="b"/>
                      <a:r>
                        <a:rPr lang="en-US" sz="1100" u="none" strike="noStrike">
                          <a:effectLst/>
                          <a:latin typeface="+mj-lt"/>
                        </a:rPr>
                        <a:t>0</a:t>
                      </a:r>
                      <a:endParaRPr lang="en-US" sz="1100" b="1"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0</a:t>
                      </a:r>
                      <a:endParaRPr lang="en-US" sz="1100" b="0" i="0" u="none" strike="noStrike">
                        <a:solidFill>
                          <a:srgbClr val="000000"/>
                        </a:solidFill>
                        <a:effectLst/>
                        <a:latin typeface="+mj-lt"/>
                      </a:endParaRPr>
                    </a:p>
                  </a:txBody>
                  <a:tcPr marL="6696" marR="6696" marT="6696" marB="0" anchor="b">
                    <a:noFill/>
                  </a:tcPr>
                </a:tc>
                <a:tc>
                  <a:txBody>
                    <a:bodyPr/>
                    <a:lstStyle/>
                    <a:p>
                      <a:pPr algn="ctr" fontAlgn="b"/>
                      <a:r>
                        <a:rPr lang="en-US" sz="1100" u="none" strike="noStrike">
                          <a:effectLst/>
                          <a:latin typeface="+mj-lt"/>
                        </a:rPr>
                        <a:t>0</a:t>
                      </a:r>
                      <a:endParaRPr lang="en-US" sz="1100" b="1"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dirty="0">
                        <a:solidFill>
                          <a:srgbClr val="000000"/>
                        </a:solidFill>
                        <a:effectLst/>
                        <a:latin typeface="+mj-lt"/>
                      </a:endParaRPr>
                    </a:p>
                  </a:txBody>
                  <a:tcPr marL="6696" marR="6696" marT="6696" marB="0" anchor="b">
                    <a:noFill/>
                  </a:tcPr>
                </a:tc>
                <a:extLst>
                  <a:ext uri="{0D108BD9-81ED-4DB2-BD59-A6C34878D82A}">
                    <a16:rowId xmlns:a16="http://schemas.microsoft.com/office/drawing/2014/main" val="570375625"/>
                  </a:ext>
                </a:extLst>
              </a:tr>
              <a:tr h="194406">
                <a:tc>
                  <a:txBody>
                    <a:bodyPr/>
                    <a:lstStyle/>
                    <a:p>
                      <a:pPr algn="l" fontAlgn="b"/>
                      <a:r>
                        <a:rPr lang="en-US" sz="1100" u="none" strike="noStrike">
                          <a:effectLst/>
                          <a:latin typeface="+mj-lt"/>
                        </a:rPr>
                        <a:t>NET INCOME</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2,066.28 </a:t>
                      </a:r>
                      <a:endParaRPr lang="en-US" sz="1100" b="1" i="0" u="none" strike="noStrike">
                        <a:solidFill>
                          <a:srgbClr val="000000"/>
                        </a:solidFill>
                        <a:effectLst/>
                        <a:latin typeface="+mj-lt"/>
                      </a:endParaRPr>
                    </a:p>
                  </a:txBody>
                  <a:tcPr marL="6696" marR="6696" marT="6696" marB="0" anchor="b">
                    <a:noFill/>
                  </a:tcPr>
                </a:tc>
                <a:tc>
                  <a:txBody>
                    <a:bodyPr/>
                    <a:lstStyle/>
                    <a:p>
                      <a:pPr algn="r" fontAlgn="b"/>
                      <a:r>
                        <a:rPr lang="en-US" sz="1100" u="none" strike="noStrike">
                          <a:effectLst/>
                          <a:latin typeface="+mj-lt"/>
                        </a:rPr>
                        <a:t>2,400.00</a:t>
                      </a:r>
                      <a:endParaRPr lang="en-US" sz="1100" b="1" i="0" u="none" strike="noStrike">
                        <a:solidFill>
                          <a:srgbClr val="000000"/>
                        </a:solidFill>
                        <a:effectLst/>
                        <a:latin typeface="+mj-lt"/>
                      </a:endParaRPr>
                    </a:p>
                  </a:txBody>
                  <a:tcPr marL="6696" marR="6696" marT="6696" marB="0" anchor="b">
                    <a:noFill/>
                  </a:tcPr>
                </a:tc>
                <a:tc>
                  <a:txBody>
                    <a:bodyPr/>
                    <a:lstStyle/>
                    <a:p>
                      <a:pPr algn="l" fontAlgn="b"/>
                      <a:r>
                        <a:rPr lang="en-US" sz="1100" u="none" strike="noStrike">
                          <a:effectLst/>
                          <a:latin typeface="+mj-lt"/>
                        </a:rPr>
                        <a:t> $            (333.72)</a:t>
                      </a:r>
                      <a:endParaRPr lang="en-US" sz="1100" b="1" i="0" u="none" strike="noStrike">
                        <a:solidFill>
                          <a:srgbClr val="000000"/>
                        </a:solidFill>
                        <a:effectLst/>
                        <a:latin typeface="+mj-lt"/>
                      </a:endParaRPr>
                    </a:p>
                  </a:txBody>
                  <a:tcPr marL="6696" marR="6696" marT="6696" marB="0" anchor="b">
                    <a:noFill/>
                  </a:tcPr>
                </a:tc>
                <a:tc>
                  <a:txBody>
                    <a:bodyPr/>
                    <a:lstStyle/>
                    <a:p>
                      <a:pPr algn="l" fontAlgn="b"/>
                      <a:endParaRPr lang="en-US" sz="1100" b="0" i="0" u="none" strike="noStrike" dirty="0">
                        <a:solidFill>
                          <a:srgbClr val="000000"/>
                        </a:solidFill>
                        <a:effectLst/>
                        <a:latin typeface="+mj-lt"/>
                      </a:endParaRPr>
                    </a:p>
                  </a:txBody>
                  <a:tcPr marL="6696" marR="6696" marT="6696" marB="0" anchor="b">
                    <a:noFill/>
                  </a:tcPr>
                </a:tc>
                <a:extLst>
                  <a:ext uri="{0D108BD9-81ED-4DB2-BD59-A6C34878D82A}">
                    <a16:rowId xmlns:a16="http://schemas.microsoft.com/office/drawing/2014/main" val="4149195558"/>
                  </a:ext>
                </a:extLst>
              </a:tr>
            </a:tbl>
          </a:graphicData>
        </a:graphic>
      </p:graphicFrame>
    </p:spTree>
    <p:extLst>
      <p:ext uri="{BB962C8B-B14F-4D97-AF65-F5344CB8AC3E}">
        <p14:creationId xmlns:p14="http://schemas.microsoft.com/office/powerpoint/2010/main" val="2938421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3C8120-8922-4701-A5E9-DC14092C0D0B}"/>
              </a:ext>
            </a:extLst>
          </p:cNvPr>
          <p:cNvSpPr>
            <a:spLocks noGrp="1"/>
          </p:cNvSpPr>
          <p:nvPr>
            <p:ph type="sldNum" idx="12"/>
          </p:nvPr>
        </p:nvSpPr>
        <p:spPr/>
        <p:txBody>
          <a:bodyPr/>
          <a:lstStyle/>
          <a:p>
            <a:fld id="{00000000-1234-1234-1234-123412341234}" type="slidenum">
              <a:rPr lang="en-US" smtClean="0"/>
              <a:pPr/>
              <a:t>15</a:t>
            </a:fld>
            <a:endParaRPr lang="en-US"/>
          </a:p>
        </p:txBody>
      </p:sp>
      <p:graphicFrame>
        <p:nvGraphicFramePr>
          <p:cNvPr id="6" name="Table 5">
            <a:extLst>
              <a:ext uri="{FF2B5EF4-FFF2-40B4-BE49-F238E27FC236}">
                <a16:creationId xmlns:a16="http://schemas.microsoft.com/office/drawing/2014/main" id="{597F48F1-42DB-4E3D-E269-8DC574D94881}"/>
              </a:ext>
            </a:extLst>
          </p:cNvPr>
          <p:cNvGraphicFramePr>
            <a:graphicFrameLocks noGrp="1"/>
          </p:cNvGraphicFramePr>
          <p:nvPr>
            <p:extLst>
              <p:ext uri="{D42A27DB-BD31-4B8C-83A1-F6EECF244321}">
                <p14:modId xmlns:p14="http://schemas.microsoft.com/office/powerpoint/2010/main" val="1441937634"/>
              </p:ext>
            </p:extLst>
          </p:nvPr>
        </p:nvGraphicFramePr>
        <p:xfrm>
          <a:off x="1308294" y="180003"/>
          <a:ext cx="6836900" cy="6337410"/>
        </p:xfrm>
        <a:graphic>
          <a:graphicData uri="http://schemas.openxmlformats.org/drawingml/2006/table">
            <a:tbl>
              <a:tblPr>
                <a:tableStyleId>{A3DCE9EF-8257-42B1-BD2F-43FBACF78E9F}</a:tableStyleId>
              </a:tblPr>
              <a:tblGrid>
                <a:gridCol w="2836205">
                  <a:extLst>
                    <a:ext uri="{9D8B030D-6E8A-4147-A177-3AD203B41FA5}">
                      <a16:colId xmlns:a16="http://schemas.microsoft.com/office/drawing/2014/main" val="2311087655"/>
                    </a:ext>
                  </a:extLst>
                </a:gridCol>
                <a:gridCol w="983991">
                  <a:extLst>
                    <a:ext uri="{9D8B030D-6E8A-4147-A177-3AD203B41FA5}">
                      <a16:colId xmlns:a16="http://schemas.microsoft.com/office/drawing/2014/main" val="1310419075"/>
                    </a:ext>
                  </a:extLst>
                </a:gridCol>
                <a:gridCol w="382019">
                  <a:extLst>
                    <a:ext uri="{9D8B030D-6E8A-4147-A177-3AD203B41FA5}">
                      <a16:colId xmlns:a16="http://schemas.microsoft.com/office/drawing/2014/main" val="1252053666"/>
                    </a:ext>
                  </a:extLst>
                </a:gridCol>
                <a:gridCol w="547083">
                  <a:extLst>
                    <a:ext uri="{9D8B030D-6E8A-4147-A177-3AD203B41FA5}">
                      <a16:colId xmlns:a16="http://schemas.microsoft.com/office/drawing/2014/main" val="2547127724"/>
                    </a:ext>
                  </a:extLst>
                </a:gridCol>
                <a:gridCol w="914531">
                  <a:extLst>
                    <a:ext uri="{9D8B030D-6E8A-4147-A177-3AD203B41FA5}">
                      <a16:colId xmlns:a16="http://schemas.microsoft.com/office/drawing/2014/main" val="1832263951"/>
                    </a:ext>
                  </a:extLst>
                </a:gridCol>
                <a:gridCol w="1173071">
                  <a:extLst>
                    <a:ext uri="{9D8B030D-6E8A-4147-A177-3AD203B41FA5}">
                      <a16:colId xmlns:a16="http://schemas.microsoft.com/office/drawing/2014/main" val="207043690"/>
                    </a:ext>
                  </a:extLst>
                </a:gridCol>
              </a:tblGrid>
              <a:tr h="326725">
                <a:tc gridSpan="4">
                  <a:txBody>
                    <a:bodyPr/>
                    <a:lstStyle/>
                    <a:p>
                      <a:pPr algn="l" fontAlgn="b"/>
                      <a:r>
                        <a:rPr lang="en-US" sz="1100" u="none" strike="noStrike">
                          <a:effectLst/>
                          <a:latin typeface="+mj-lt"/>
                        </a:rPr>
                        <a:t>Meadowdale Hills Property Owners Association - Balance Sheet</a:t>
                      </a:r>
                      <a:endParaRPr lang="en-US" sz="1100" b="1" i="0" u="none" strike="noStrike">
                        <a:solidFill>
                          <a:srgbClr val="000000"/>
                        </a:solidFill>
                        <a:effectLst/>
                        <a:latin typeface="+mj-lt"/>
                      </a:endParaRPr>
                    </a:p>
                  </a:txBody>
                  <a:tcPr marL="6272" marR="6272" marT="6272"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224799556"/>
                  </a:ext>
                </a:extLst>
              </a:tr>
              <a:tr h="179507">
                <a:tc>
                  <a:txBody>
                    <a:bodyPr/>
                    <a:lstStyle/>
                    <a:p>
                      <a:pPr algn="l" fontAlgn="b"/>
                      <a:r>
                        <a:rPr lang="en-US" sz="1100" u="none" strike="noStrike">
                          <a:effectLst/>
                          <a:latin typeface="+mj-lt"/>
                        </a:rPr>
                        <a:t>As of  March 31, 2023</a:t>
                      </a:r>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571162473"/>
                  </a:ext>
                </a:extLst>
              </a:tr>
              <a:tr h="179507">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ctr" fontAlgn="b"/>
                      <a:r>
                        <a:rPr lang="en-US" sz="1100" u="none" strike="noStrike">
                          <a:effectLst/>
                          <a:latin typeface="+mj-lt"/>
                        </a:rPr>
                        <a:t>TOTAL</a:t>
                      </a:r>
                      <a:endParaRPr lang="en-US" sz="1100" b="1"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2881594830"/>
                  </a:ext>
                </a:extLst>
              </a:tr>
              <a:tr h="179507">
                <a:tc>
                  <a:txBody>
                    <a:bodyPr/>
                    <a:lstStyle/>
                    <a:p>
                      <a:pPr algn="l" fontAlgn="b"/>
                      <a:r>
                        <a:rPr lang="en-US" sz="1100" u="none" strike="noStrike">
                          <a:effectLst/>
                          <a:latin typeface="+mj-lt"/>
                        </a:rPr>
                        <a:t>ASSETS</a:t>
                      </a:r>
                      <a:endParaRPr lang="en-US" sz="1100" b="1"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203684276"/>
                  </a:ext>
                </a:extLst>
              </a:tr>
              <a:tr h="179507">
                <a:tc>
                  <a:txBody>
                    <a:bodyPr/>
                    <a:lstStyle/>
                    <a:p>
                      <a:pPr algn="l" fontAlgn="b"/>
                      <a:r>
                        <a:rPr lang="en-US" sz="1100" u="none" strike="noStrike" dirty="0">
                          <a:effectLst/>
                          <a:latin typeface="+mj-lt"/>
                        </a:rPr>
                        <a:t>Current Assets</a:t>
                      </a:r>
                      <a:endParaRPr lang="en-US" sz="1100" b="0" i="0" u="none" strike="noStrike" dirty="0">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515432131"/>
                  </a:ext>
                </a:extLst>
              </a:tr>
              <a:tr h="179507">
                <a:tc>
                  <a:txBody>
                    <a:bodyPr/>
                    <a:lstStyle/>
                    <a:p>
                      <a:pPr algn="l" fontAlgn="b"/>
                      <a:r>
                        <a:rPr lang="en-US" sz="1100" u="none" strike="noStrike" dirty="0">
                          <a:effectLst/>
                          <a:latin typeface="+mj-lt"/>
                        </a:rPr>
                        <a:t>   Bank Accounts</a:t>
                      </a:r>
                      <a:endParaRPr lang="en-US" sz="1100" b="0" i="0" u="none" strike="noStrike" dirty="0">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269373030"/>
                  </a:ext>
                </a:extLst>
              </a:tr>
              <a:tr h="179507">
                <a:tc>
                  <a:txBody>
                    <a:bodyPr/>
                    <a:lstStyle/>
                    <a:p>
                      <a:pPr algn="l" fontAlgn="b"/>
                      <a:r>
                        <a:rPr lang="en-US" sz="1100" u="none" strike="noStrike">
                          <a:effectLst/>
                          <a:latin typeface="+mj-lt"/>
                        </a:rPr>
                        <a:t>      Operating Fund Checking</a:t>
                      </a:r>
                      <a:endParaRPr lang="en-US" sz="1100" b="0" i="0" u="none" strike="noStrike">
                        <a:solidFill>
                          <a:srgbClr val="000000"/>
                        </a:solidFill>
                        <a:effectLst/>
                        <a:latin typeface="+mj-lt"/>
                      </a:endParaRPr>
                    </a:p>
                  </a:txBody>
                  <a:tcPr marL="6272" marR="6272" marT="6272" marB="0" anchor="b">
                    <a:noFill/>
                  </a:tcPr>
                </a:tc>
                <a:tc>
                  <a:txBody>
                    <a:bodyPr/>
                    <a:lstStyle/>
                    <a:p>
                      <a:pPr algn="r" fontAlgn="b"/>
                      <a:r>
                        <a:rPr lang="en-US" sz="1100" u="none" strike="noStrike" dirty="0">
                          <a:effectLst/>
                          <a:latin typeface="+mj-lt"/>
                        </a:rPr>
                        <a:t>$47,897.95</a:t>
                      </a:r>
                      <a:endParaRPr lang="en-US" sz="1100" b="0" i="0" u="none" strike="noStrike" dirty="0">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4051705789"/>
                  </a:ext>
                </a:extLst>
              </a:tr>
              <a:tr h="179507">
                <a:tc>
                  <a:txBody>
                    <a:bodyPr/>
                    <a:lstStyle/>
                    <a:p>
                      <a:pPr algn="l" fontAlgn="b"/>
                      <a:r>
                        <a:rPr lang="en-US" sz="1100" u="none" strike="noStrike">
                          <a:effectLst/>
                          <a:latin typeface="+mj-lt"/>
                        </a:rPr>
                        <a:t>      Reserve Fund/Savings PMCU</a:t>
                      </a:r>
                      <a:endParaRPr lang="en-US" sz="1100" b="0" i="0" u="none" strike="noStrike">
                        <a:solidFill>
                          <a:srgbClr val="000000"/>
                        </a:solidFill>
                        <a:effectLst/>
                        <a:latin typeface="+mj-lt"/>
                      </a:endParaRPr>
                    </a:p>
                  </a:txBody>
                  <a:tcPr marL="6272" marR="6272" marT="6272" marB="0" anchor="b">
                    <a:noFill/>
                  </a:tcPr>
                </a:tc>
                <a:tc>
                  <a:txBody>
                    <a:bodyPr/>
                    <a:lstStyle/>
                    <a:p>
                      <a:pPr algn="r" fontAlgn="b"/>
                      <a:r>
                        <a:rPr lang="en-US" sz="1100" u="none" strike="noStrike">
                          <a:effectLst/>
                          <a:latin typeface="+mj-lt"/>
                        </a:rPr>
                        <a:t>$31.63</a:t>
                      </a:r>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604750171"/>
                  </a:ext>
                </a:extLst>
              </a:tr>
              <a:tr h="179507">
                <a:tc>
                  <a:txBody>
                    <a:bodyPr/>
                    <a:lstStyle/>
                    <a:p>
                      <a:pPr algn="l" fontAlgn="b"/>
                      <a:r>
                        <a:rPr lang="en-US" sz="1100" u="none" strike="noStrike">
                          <a:effectLst/>
                          <a:latin typeface="+mj-lt"/>
                        </a:rPr>
                        <a:t>      PMCU 17 Month CD</a:t>
                      </a:r>
                      <a:endParaRPr lang="en-US" sz="1100" b="0" i="0" u="none" strike="noStrike">
                        <a:solidFill>
                          <a:srgbClr val="000000"/>
                        </a:solidFill>
                        <a:effectLst/>
                        <a:latin typeface="+mj-lt"/>
                      </a:endParaRPr>
                    </a:p>
                  </a:txBody>
                  <a:tcPr marL="6272" marR="6272" marT="6272" marB="0" anchor="b">
                    <a:noFill/>
                  </a:tcPr>
                </a:tc>
                <a:tc>
                  <a:txBody>
                    <a:bodyPr/>
                    <a:lstStyle/>
                    <a:p>
                      <a:pPr algn="r" fontAlgn="b"/>
                      <a:r>
                        <a:rPr lang="en-US" sz="1100" u="none" strike="noStrike">
                          <a:effectLst/>
                          <a:latin typeface="+mj-lt"/>
                        </a:rPr>
                        <a:t>$22,551.54</a:t>
                      </a:r>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641431690"/>
                  </a:ext>
                </a:extLst>
              </a:tr>
              <a:tr h="179507">
                <a:tc>
                  <a:txBody>
                    <a:bodyPr/>
                    <a:lstStyle/>
                    <a:p>
                      <a:pPr algn="l" fontAlgn="b"/>
                      <a:r>
                        <a:rPr lang="en-US" sz="1100" u="none" strike="noStrike">
                          <a:effectLst/>
                          <a:latin typeface="+mj-lt"/>
                        </a:rPr>
                        <a:t>   Total Bank Accounts</a:t>
                      </a:r>
                      <a:endParaRPr lang="en-US" sz="1100" b="1" i="0" u="none" strike="noStrike">
                        <a:solidFill>
                          <a:srgbClr val="000000"/>
                        </a:solidFill>
                        <a:effectLst/>
                        <a:latin typeface="+mj-lt"/>
                      </a:endParaRPr>
                    </a:p>
                  </a:txBody>
                  <a:tcPr marL="6272" marR="6272" marT="6272" marB="0" anchor="b">
                    <a:noFill/>
                  </a:tcPr>
                </a:tc>
                <a:tc>
                  <a:txBody>
                    <a:bodyPr/>
                    <a:lstStyle/>
                    <a:p>
                      <a:pPr algn="r" fontAlgn="b"/>
                      <a:r>
                        <a:rPr lang="en-US" sz="1100" u="none" strike="noStrike">
                          <a:effectLst/>
                          <a:latin typeface="+mj-lt"/>
                        </a:rPr>
                        <a:t>$70,481.12</a:t>
                      </a:r>
                      <a:endParaRPr lang="en-US" sz="1100" b="1"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1"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977257717"/>
                  </a:ext>
                </a:extLst>
              </a:tr>
              <a:tr h="179507">
                <a:tc>
                  <a:txBody>
                    <a:bodyPr/>
                    <a:lstStyle/>
                    <a:p>
                      <a:pPr algn="l" fontAlgn="b"/>
                      <a:r>
                        <a:rPr lang="en-US" sz="1100" u="none" strike="noStrike">
                          <a:effectLst/>
                          <a:latin typeface="+mj-lt"/>
                        </a:rPr>
                        <a:t>TOTAL ASSETS</a:t>
                      </a:r>
                      <a:endParaRPr lang="en-US" sz="1100" b="1" i="0" u="none" strike="noStrike">
                        <a:solidFill>
                          <a:srgbClr val="000000"/>
                        </a:solidFill>
                        <a:effectLst/>
                        <a:latin typeface="+mj-lt"/>
                      </a:endParaRPr>
                    </a:p>
                  </a:txBody>
                  <a:tcPr marL="6272" marR="6272" marT="6272" marB="0" anchor="b">
                    <a:noFill/>
                  </a:tcPr>
                </a:tc>
                <a:tc>
                  <a:txBody>
                    <a:bodyPr/>
                    <a:lstStyle/>
                    <a:p>
                      <a:pPr algn="r" fontAlgn="b"/>
                      <a:r>
                        <a:rPr lang="en-US" sz="1100" u="none" strike="noStrike">
                          <a:effectLst/>
                          <a:latin typeface="+mj-lt"/>
                        </a:rPr>
                        <a:t>$70,481.12</a:t>
                      </a:r>
                      <a:endParaRPr lang="en-US" sz="1100" b="1"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1"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854229871"/>
                  </a:ext>
                </a:extLst>
              </a:tr>
              <a:tr h="179507">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591025414"/>
                  </a:ext>
                </a:extLst>
              </a:tr>
              <a:tr h="179507">
                <a:tc>
                  <a:txBody>
                    <a:bodyPr/>
                    <a:lstStyle/>
                    <a:p>
                      <a:pPr algn="l" fontAlgn="b"/>
                      <a:r>
                        <a:rPr lang="en-US" sz="1100" u="none" strike="noStrike">
                          <a:effectLst/>
                          <a:latin typeface="+mj-lt"/>
                        </a:rPr>
                        <a:t>LIABILITIES AND EQUITY</a:t>
                      </a:r>
                      <a:endParaRPr lang="en-US" sz="1100" b="1"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2707810234"/>
                  </a:ext>
                </a:extLst>
              </a:tr>
              <a:tr h="179507">
                <a:tc>
                  <a:txBody>
                    <a:bodyPr/>
                    <a:lstStyle/>
                    <a:p>
                      <a:pPr algn="l" fontAlgn="b"/>
                      <a:r>
                        <a:rPr lang="en-US" sz="1100" u="none" strike="noStrike">
                          <a:effectLst/>
                          <a:latin typeface="+mj-lt"/>
                        </a:rPr>
                        <a:t>Liabilities</a:t>
                      </a:r>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413266210"/>
                  </a:ext>
                </a:extLst>
              </a:tr>
              <a:tr h="179507">
                <a:tc>
                  <a:txBody>
                    <a:bodyPr/>
                    <a:lstStyle/>
                    <a:p>
                      <a:pPr algn="l" fontAlgn="b"/>
                      <a:r>
                        <a:rPr lang="en-US" sz="1100" u="none" strike="noStrike">
                          <a:effectLst/>
                          <a:latin typeface="+mj-lt"/>
                        </a:rPr>
                        <a:t>   Current Liabilities</a:t>
                      </a:r>
                      <a:endParaRPr lang="en-US" sz="1100" b="0" i="0" u="none" strike="noStrike">
                        <a:solidFill>
                          <a:srgbClr val="000000"/>
                        </a:solidFill>
                        <a:effectLst/>
                        <a:latin typeface="+mj-lt"/>
                      </a:endParaRPr>
                    </a:p>
                  </a:txBody>
                  <a:tcPr marL="6272" marR="6272" marT="6272" marB="0" anchor="b">
                    <a:noFill/>
                  </a:tcPr>
                </a:tc>
                <a:tc>
                  <a:txBody>
                    <a:bodyPr/>
                    <a:lstStyle/>
                    <a:p>
                      <a:pPr algn="r" fontAlgn="b"/>
                      <a:r>
                        <a:rPr lang="en-US" sz="1100" u="none" strike="noStrike">
                          <a:effectLst/>
                          <a:latin typeface="+mj-lt"/>
                        </a:rPr>
                        <a:t>$0.00</a:t>
                      </a:r>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2695023100"/>
                  </a:ext>
                </a:extLst>
              </a:tr>
              <a:tr h="179507">
                <a:tc>
                  <a:txBody>
                    <a:bodyPr/>
                    <a:lstStyle/>
                    <a:p>
                      <a:pPr algn="l" fontAlgn="b"/>
                      <a:r>
                        <a:rPr lang="en-US" sz="1100" u="none" strike="noStrike">
                          <a:effectLst/>
                          <a:latin typeface="+mj-lt"/>
                        </a:rPr>
                        <a:t>Total Liabilities</a:t>
                      </a:r>
                      <a:endParaRPr lang="en-US" sz="1100" b="1" i="0" u="none" strike="noStrike">
                        <a:solidFill>
                          <a:srgbClr val="000000"/>
                        </a:solidFill>
                        <a:effectLst/>
                        <a:latin typeface="+mj-lt"/>
                      </a:endParaRPr>
                    </a:p>
                  </a:txBody>
                  <a:tcPr marL="6272" marR="6272" marT="6272" marB="0" anchor="b">
                    <a:noFill/>
                  </a:tcPr>
                </a:tc>
                <a:tc>
                  <a:txBody>
                    <a:bodyPr/>
                    <a:lstStyle/>
                    <a:p>
                      <a:pPr algn="r" fontAlgn="b"/>
                      <a:r>
                        <a:rPr lang="en-US" sz="1100" u="none" strike="noStrike">
                          <a:effectLst/>
                          <a:latin typeface="+mj-lt"/>
                        </a:rPr>
                        <a:t>$0.00</a:t>
                      </a:r>
                      <a:endParaRPr lang="en-US" sz="1100" b="1"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1"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714824238"/>
                  </a:ext>
                </a:extLst>
              </a:tr>
              <a:tr h="179507">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494855708"/>
                  </a:ext>
                </a:extLst>
              </a:tr>
              <a:tr h="179507">
                <a:tc>
                  <a:txBody>
                    <a:bodyPr/>
                    <a:lstStyle/>
                    <a:p>
                      <a:pPr algn="l" fontAlgn="b"/>
                      <a:r>
                        <a:rPr lang="en-US" sz="1100" u="none" strike="noStrike">
                          <a:effectLst/>
                          <a:latin typeface="+mj-lt"/>
                        </a:rPr>
                        <a:t>Equity</a:t>
                      </a:r>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148340147"/>
                  </a:ext>
                </a:extLst>
              </a:tr>
              <a:tr h="179507">
                <a:tc>
                  <a:txBody>
                    <a:bodyPr/>
                    <a:lstStyle/>
                    <a:p>
                      <a:pPr algn="l" fontAlgn="b"/>
                      <a:r>
                        <a:rPr lang="en-US" sz="1100" u="none" strike="noStrike">
                          <a:effectLst/>
                          <a:latin typeface="+mj-lt"/>
                        </a:rPr>
                        <a:t>   Unrestricted Net Assets</a:t>
                      </a:r>
                      <a:endParaRPr lang="en-US" sz="1100" b="0" i="0" u="none" strike="noStrike">
                        <a:solidFill>
                          <a:srgbClr val="000000"/>
                        </a:solidFill>
                        <a:effectLst/>
                        <a:latin typeface="+mj-lt"/>
                      </a:endParaRPr>
                    </a:p>
                  </a:txBody>
                  <a:tcPr marL="6272" marR="6272" marT="6272" marB="0" anchor="b">
                    <a:noFill/>
                  </a:tcPr>
                </a:tc>
                <a:tc>
                  <a:txBody>
                    <a:bodyPr/>
                    <a:lstStyle/>
                    <a:p>
                      <a:pPr algn="r" fontAlgn="b"/>
                      <a:r>
                        <a:rPr lang="en-US" sz="1100" u="none" strike="noStrike">
                          <a:effectLst/>
                          <a:latin typeface="+mj-lt"/>
                        </a:rPr>
                        <a:t>$70,481.12</a:t>
                      </a:r>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731702391"/>
                  </a:ext>
                </a:extLst>
              </a:tr>
              <a:tr h="179507">
                <a:tc>
                  <a:txBody>
                    <a:bodyPr/>
                    <a:lstStyle/>
                    <a:p>
                      <a:pPr algn="l" fontAlgn="b"/>
                      <a:r>
                        <a:rPr lang="en-US" sz="1100" u="none" strike="noStrike" dirty="0">
                          <a:effectLst/>
                          <a:latin typeface="+mj-lt"/>
                        </a:rPr>
                        <a:t>   Restricted Net Assets</a:t>
                      </a:r>
                      <a:endParaRPr lang="en-US" sz="1100" b="0" i="0" u="none" strike="noStrike" dirty="0">
                        <a:solidFill>
                          <a:srgbClr val="000000"/>
                        </a:solidFill>
                        <a:effectLst/>
                        <a:latin typeface="+mj-lt"/>
                      </a:endParaRPr>
                    </a:p>
                  </a:txBody>
                  <a:tcPr marL="6272" marR="6272" marT="6272" marB="0" anchor="b">
                    <a:noFill/>
                  </a:tcPr>
                </a:tc>
                <a:tc>
                  <a:txBody>
                    <a:bodyPr/>
                    <a:lstStyle/>
                    <a:p>
                      <a:pPr algn="r" fontAlgn="b"/>
                      <a:r>
                        <a:rPr lang="en-US" sz="1100" u="none" strike="noStrike">
                          <a:effectLst/>
                          <a:latin typeface="+mj-lt"/>
                        </a:rPr>
                        <a:t>$0.00</a:t>
                      </a:r>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57108766"/>
                  </a:ext>
                </a:extLst>
              </a:tr>
              <a:tr h="179507">
                <a:tc>
                  <a:txBody>
                    <a:bodyPr/>
                    <a:lstStyle/>
                    <a:p>
                      <a:pPr algn="l" fontAlgn="b"/>
                      <a:r>
                        <a:rPr lang="en-US" sz="1100" u="none" strike="noStrike">
                          <a:effectLst/>
                          <a:latin typeface="+mj-lt"/>
                        </a:rPr>
                        <a:t>Total Equity</a:t>
                      </a:r>
                      <a:endParaRPr lang="en-US" sz="1100" b="1" i="0" u="none" strike="noStrike">
                        <a:solidFill>
                          <a:srgbClr val="000000"/>
                        </a:solidFill>
                        <a:effectLst/>
                        <a:latin typeface="+mj-lt"/>
                      </a:endParaRPr>
                    </a:p>
                  </a:txBody>
                  <a:tcPr marL="6272" marR="6272" marT="6272" marB="0" anchor="b">
                    <a:noFill/>
                  </a:tcPr>
                </a:tc>
                <a:tc>
                  <a:txBody>
                    <a:bodyPr/>
                    <a:lstStyle/>
                    <a:p>
                      <a:pPr algn="r" fontAlgn="b"/>
                      <a:r>
                        <a:rPr lang="en-US" sz="1100" u="none" strike="noStrike">
                          <a:effectLst/>
                          <a:latin typeface="+mj-lt"/>
                        </a:rPr>
                        <a:t>$70,481.12</a:t>
                      </a:r>
                      <a:endParaRPr lang="en-US" sz="1100" b="1"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1"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829618947"/>
                  </a:ext>
                </a:extLst>
              </a:tr>
              <a:tr h="179507">
                <a:tc>
                  <a:txBody>
                    <a:bodyPr/>
                    <a:lstStyle/>
                    <a:p>
                      <a:pPr algn="l" fontAlgn="b"/>
                      <a:r>
                        <a:rPr lang="en-US" sz="1100" u="none" strike="noStrike">
                          <a:effectLst/>
                          <a:latin typeface="+mj-lt"/>
                        </a:rPr>
                        <a:t>TOTAL LIABILITIES AND EQUITY</a:t>
                      </a:r>
                      <a:endParaRPr lang="en-US" sz="1100" b="1" i="0" u="none" strike="noStrike">
                        <a:solidFill>
                          <a:srgbClr val="000000"/>
                        </a:solidFill>
                        <a:effectLst/>
                        <a:latin typeface="+mj-lt"/>
                      </a:endParaRPr>
                    </a:p>
                  </a:txBody>
                  <a:tcPr marL="6272" marR="6272" marT="6272" marB="0" anchor="b">
                    <a:noFill/>
                  </a:tcPr>
                </a:tc>
                <a:tc>
                  <a:txBody>
                    <a:bodyPr/>
                    <a:lstStyle/>
                    <a:p>
                      <a:pPr algn="r" fontAlgn="b"/>
                      <a:r>
                        <a:rPr lang="en-US" sz="1100" u="none" strike="noStrike">
                          <a:effectLst/>
                          <a:latin typeface="+mj-lt"/>
                        </a:rPr>
                        <a:t>$70,481.12</a:t>
                      </a:r>
                      <a:endParaRPr lang="en-US" sz="1100" b="1"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1"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2647070684"/>
                  </a:ext>
                </a:extLst>
              </a:tr>
              <a:tr h="179507">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045270272"/>
                  </a:ext>
                </a:extLst>
              </a:tr>
              <a:tr h="179507">
                <a:tc gridSpan="2">
                  <a:txBody>
                    <a:bodyPr/>
                    <a:lstStyle/>
                    <a:p>
                      <a:pPr algn="l" fontAlgn="b"/>
                      <a:r>
                        <a:rPr lang="en-US" sz="1100" u="none" strike="noStrike">
                          <a:effectLst/>
                          <a:latin typeface="+mj-lt"/>
                        </a:rPr>
                        <a:t>Assessment report:</a:t>
                      </a:r>
                      <a:endParaRPr lang="en-US" sz="1100" b="0" i="0" u="none" strike="noStrike">
                        <a:solidFill>
                          <a:srgbClr val="000000"/>
                        </a:solidFill>
                        <a:effectLst/>
                        <a:latin typeface="+mj-lt"/>
                      </a:endParaRPr>
                    </a:p>
                  </a:txBody>
                  <a:tcPr marL="6272" marR="6272" marT="6272" marB="0" anchor="b">
                    <a:noFill/>
                  </a:tcPr>
                </a:tc>
                <a:tc hMerge="1">
                  <a:txBody>
                    <a:bodyPr/>
                    <a:lstStyle/>
                    <a:p>
                      <a:endParaRPr lang="en-US"/>
                    </a:p>
                  </a:txBody>
                  <a:tcPr/>
                </a:tc>
                <a:tc>
                  <a:txBody>
                    <a:bodyPr/>
                    <a:lstStyle/>
                    <a:p>
                      <a:pPr algn="ctr" fontAlgn="b"/>
                      <a:r>
                        <a:rPr lang="en-US" sz="1100" u="none" strike="noStrike">
                          <a:effectLst/>
                          <a:latin typeface="+mj-lt"/>
                        </a:rPr>
                        <a:t>166</a:t>
                      </a:r>
                      <a:endParaRPr lang="en-US" sz="1100" b="0" i="0" u="none" strike="noStrike">
                        <a:solidFill>
                          <a:srgbClr val="000000"/>
                        </a:solidFill>
                        <a:effectLst/>
                        <a:latin typeface="+mj-lt"/>
                      </a:endParaRPr>
                    </a:p>
                  </a:txBody>
                  <a:tcPr marL="6272" marR="6272" marT="6272" marB="0" anchor="b">
                    <a:noFill/>
                  </a:tcPr>
                </a:tc>
                <a:tc gridSpan="2">
                  <a:txBody>
                    <a:bodyPr/>
                    <a:lstStyle/>
                    <a:p>
                      <a:pPr algn="l" fontAlgn="b"/>
                      <a:r>
                        <a:rPr lang="en-US" sz="1100" u="none" strike="noStrike">
                          <a:effectLst/>
                          <a:latin typeface="+mj-lt"/>
                        </a:rPr>
                        <a:t>Assessable Lots</a:t>
                      </a:r>
                      <a:endParaRPr lang="en-US" sz="1100" b="0" i="0" u="none" strike="noStrike">
                        <a:solidFill>
                          <a:srgbClr val="000000"/>
                        </a:solidFill>
                        <a:effectLst/>
                        <a:latin typeface="+mj-lt"/>
                      </a:endParaRPr>
                    </a:p>
                  </a:txBody>
                  <a:tcPr marL="6272" marR="6272" marT="6272" marB="0" anchor="b">
                    <a:noFill/>
                  </a:tcPr>
                </a:tc>
                <a:tc hMerge="1">
                  <a:txBody>
                    <a:bodyPr/>
                    <a:lstStyle/>
                    <a:p>
                      <a:endParaRPr lang="en-US"/>
                    </a:p>
                  </a:txBody>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3768698657"/>
                  </a:ext>
                </a:extLst>
              </a:tr>
              <a:tr h="326725">
                <a:tc gridSpan="2">
                  <a:txBody>
                    <a:bodyPr/>
                    <a:lstStyle/>
                    <a:p>
                      <a:pPr algn="l" fontAlgn="b"/>
                      <a:r>
                        <a:rPr lang="en-US" sz="1100" u="none" strike="noStrike">
                          <a:effectLst/>
                          <a:latin typeface="+mj-lt"/>
                        </a:rPr>
                        <a:t>Lots current through March 2023</a:t>
                      </a:r>
                      <a:endParaRPr lang="en-US" sz="1100" b="0" i="0" u="none" strike="noStrike">
                        <a:solidFill>
                          <a:srgbClr val="000000"/>
                        </a:solidFill>
                        <a:effectLst/>
                        <a:latin typeface="+mj-lt"/>
                      </a:endParaRPr>
                    </a:p>
                  </a:txBody>
                  <a:tcPr marL="6272" marR="6272" marT="6272" marB="0" anchor="b">
                    <a:noFill/>
                  </a:tcPr>
                </a:tc>
                <a:tc hMerge="1">
                  <a:txBody>
                    <a:bodyPr/>
                    <a:lstStyle/>
                    <a:p>
                      <a:endParaRPr lang="en-US"/>
                    </a:p>
                  </a:txBody>
                  <a:tcPr/>
                </a:tc>
                <a:tc>
                  <a:txBody>
                    <a:bodyPr/>
                    <a:lstStyle/>
                    <a:p>
                      <a:pPr algn="ctr" fontAlgn="b"/>
                      <a:r>
                        <a:rPr lang="en-US" sz="1100" u="none" strike="noStrike">
                          <a:effectLst/>
                          <a:latin typeface="+mj-lt"/>
                        </a:rPr>
                        <a:t>101</a:t>
                      </a:r>
                      <a:endParaRPr lang="en-US" sz="1100" b="0" i="0" u="none" strike="noStrike">
                        <a:solidFill>
                          <a:srgbClr val="000000"/>
                        </a:solidFill>
                        <a:effectLst/>
                        <a:latin typeface="+mj-lt"/>
                      </a:endParaRPr>
                    </a:p>
                  </a:txBody>
                  <a:tcPr marL="6272" marR="6272" marT="6272" marB="0" anchor="b">
                    <a:noFill/>
                  </a:tcPr>
                </a:tc>
                <a:tc>
                  <a:txBody>
                    <a:bodyPr/>
                    <a:lstStyle/>
                    <a:p>
                      <a:pPr algn="ctr" fontAlgn="b"/>
                      <a:r>
                        <a:rPr lang="en-US" sz="1100" u="none" strike="noStrike">
                          <a:effectLst/>
                          <a:latin typeface="+mj-lt"/>
                        </a:rPr>
                        <a:t>60.84%</a:t>
                      </a:r>
                      <a:endParaRPr lang="en-US" sz="1100" b="0" i="0" u="none" strike="noStrike">
                        <a:solidFill>
                          <a:srgbClr val="000000"/>
                        </a:solidFill>
                        <a:effectLst/>
                        <a:latin typeface="+mj-lt"/>
                      </a:endParaRPr>
                    </a:p>
                  </a:txBody>
                  <a:tcPr marL="6272" marR="6272" marT="6272" marB="0" anchor="b">
                    <a:noFill/>
                  </a:tcPr>
                </a:tc>
                <a:tc>
                  <a:txBody>
                    <a:bodyPr/>
                    <a:lstStyle/>
                    <a:p>
                      <a:pPr algn="ctr" fontAlgn="b"/>
                      <a:endParaRPr lang="en-US" sz="700" b="0" i="0" u="none" strike="noStrike">
                        <a:solidFill>
                          <a:srgbClr val="000000"/>
                        </a:solidFill>
                        <a:effectLst/>
                        <a:latin typeface="Calibri" panose="020F050202020403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4206490931"/>
                  </a:ext>
                </a:extLst>
              </a:tr>
              <a:tr h="326725">
                <a:tc>
                  <a:txBody>
                    <a:bodyPr/>
                    <a:lstStyle/>
                    <a:p>
                      <a:pPr algn="l" fontAlgn="b"/>
                      <a:r>
                        <a:rPr lang="en-US" sz="1100" u="none" strike="noStrike">
                          <a:effectLst/>
                          <a:latin typeface="+mj-lt"/>
                        </a:rPr>
                        <a:t>Current year past due 2023</a:t>
                      </a:r>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ctr" fontAlgn="b"/>
                      <a:r>
                        <a:rPr lang="en-US" sz="1100" u="none" strike="noStrike">
                          <a:effectLst/>
                          <a:latin typeface="+mj-lt"/>
                        </a:rPr>
                        <a:t>59</a:t>
                      </a:r>
                      <a:endParaRPr lang="en-US" sz="1100" b="0" i="0" u="none" strike="noStrike">
                        <a:solidFill>
                          <a:srgbClr val="000000"/>
                        </a:solidFill>
                        <a:effectLst/>
                        <a:latin typeface="+mj-lt"/>
                      </a:endParaRPr>
                    </a:p>
                  </a:txBody>
                  <a:tcPr marL="6272" marR="6272" marT="6272" marB="0" anchor="b">
                    <a:noFill/>
                  </a:tcPr>
                </a:tc>
                <a:tc>
                  <a:txBody>
                    <a:bodyPr/>
                    <a:lstStyle/>
                    <a:p>
                      <a:pPr algn="ctr" fontAlgn="b"/>
                      <a:r>
                        <a:rPr lang="en-US" sz="1100" u="none" strike="noStrike">
                          <a:effectLst/>
                          <a:latin typeface="+mj-lt"/>
                        </a:rPr>
                        <a:t>35.54%</a:t>
                      </a:r>
                      <a:endParaRPr lang="en-US" sz="1100" b="0" i="0" u="none" strike="noStrike">
                        <a:solidFill>
                          <a:srgbClr val="000000"/>
                        </a:solidFill>
                        <a:effectLst/>
                        <a:latin typeface="+mj-lt"/>
                      </a:endParaRPr>
                    </a:p>
                  </a:txBody>
                  <a:tcPr marL="6272" marR="6272" marT="6272" marB="0" anchor="b">
                    <a:noFill/>
                  </a:tcPr>
                </a:tc>
                <a:tc>
                  <a:txBody>
                    <a:bodyPr/>
                    <a:lstStyle/>
                    <a:p>
                      <a:pPr algn="ctr"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3373396422"/>
                  </a:ext>
                </a:extLst>
              </a:tr>
              <a:tr h="179507">
                <a:tc gridSpan="2">
                  <a:txBody>
                    <a:bodyPr/>
                    <a:lstStyle/>
                    <a:p>
                      <a:pPr algn="l" fontAlgn="b"/>
                      <a:r>
                        <a:rPr lang="en-US" sz="1100" u="none" strike="noStrike">
                          <a:effectLst/>
                          <a:latin typeface="+mj-lt"/>
                        </a:rPr>
                        <a:t>Delinquent Lots (one  year 2022)</a:t>
                      </a:r>
                      <a:endParaRPr lang="en-US" sz="1100" b="0" i="0" u="none" strike="noStrike">
                        <a:solidFill>
                          <a:srgbClr val="000000"/>
                        </a:solidFill>
                        <a:effectLst/>
                        <a:latin typeface="+mj-lt"/>
                      </a:endParaRPr>
                    </a:p>
                  </a:txBody>
                  <a:tcPr marL="6272" marR="6272" marT="6272" marB="0" anchor="b">
                    <a:noFill/>
                  </a:tcPr>
                </a:tc>
                <a:tc hMerge="1">
                  <a:txBody>
                    <a:bodyPr/>
                    <a:lstStyle/>
                    <a:p>
                      <a:endParaRPr lang="en-US"/>
                    </a:p>
                  </a:txBody>
                  <a:tcPr/>
                </a:tc>
                <a:tc>
                  <a:txBody>
                    <a:bodyPr/>
                    <a:lstStyle/>
                    <a:p>
                      <a:pPr algn="ctr" fontAlgn="b"/>
                      <a:r>
                        <a:rPr lang="en-US" sz="1100" u="none" strike="noStrike">
                          <a:effectLst/>
                          <a:latin typeface="+mj-lt"/>
                        </a:rPr>
                        <a:t>2</a:t>
                      </a:r>
                      <a:endParaRPr lang="en-US" sz="1100" b="0" i="0" u="none" strike="noStrike">
                        <a:solidFill>
                          <a:srgbClr val="000000"/>
                        </a:solidFill>
                        <a:effectLst/>
                        <a:latin typeface="+mj-lt"/>
                      </a:endParaRPr>
                    </a:p>
                  </a:txBody>
                  <a:tcPr marL="6272" marR="6272" marT="6272" marB="0" anchor="b">
                    <a:noFill/>
                  </a:tcPr>
                </a:tc>
                <a:tc>
                  <a:txBody>
                    <a:bodyPr/>
                    <a:lstStyle/>
                    <a:p>
                      <a:pPr algn="ctr" fontAlgn="b"/>
                      <a:r>
                        <a:rPr lang="en-US" sz="1100" u="none" strike="noStrike" dirty="0">
                          <a:effectLst/>
                          <a:latin typeface="+mj-lt"/>
                        </a:rPr>
                        <a:t>1.20%</a:t>
                      </a:r>
                      <a:endParaRPr lang="en-US" sz="1100" b="0" i="0" u="none" strike="noStrike" dirty="0">
                        <a:solidFill>
                          <a:srgbClr val="000000"/>
                        </a:solidFill>
                        <a:effectLst/>
                        <a:latin typeface="+mj-lt"/>
                      </a:endParaRPr>
                    </a:p>
                  </a:txBody>
                  <a:tcPr marL="6272" marR="6272" marT="6272" marB="0" anchor="b">
                    <a:noFill/>
                  </a:tcPr>
                </a:tc>
                <a:tc>
                  <a:txBody>
                    <a:bodyPr/>
                    <a:lstStyle/>
                    <a:p>
                      <a:pPr algn="ctr" fontAlgn="b"/>
                      <a:endParaRPr lang="en-US" sz="700" b="0" i="0" u="none" strike="noStrike">
                        <a:solidFill>
                          <a:srgbClr val="000000"/>
                        </a:solidFill>
                        <a:effectLst/>
                        <a:latin typeface="Calibri" panose="020F050202020403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71578699"/>
                  </a:ext>
                </a:extLst>
              </a:tr>
              <a:tr h="179507">
                <a:tc gridSpan="2">
                  <a:txBody>
                    <a:bodyPr/>
                    <a:lstStyle/>
                    <a:p>
                      <a:pPr algn="l" fontAlgn="b"/>
                      <a:r>
                        <a:rPr lang="en-US" sz="1100" u="none" strike="noStrike">
                          <a:effectLst/>
                          <a:latin typeface="+mj-lt"/>
                        </a:rPr>
                        <a:t>Delinquent Lots (More than 3 years)</a:t>
                      </a:r>
                      <a:endParaRPr lang="en-US" sz="1100" b="0" i="0" u="none" strike="noStrike">
                        <a:solidFill>
                          <a:srgbClr val="000000"/>
                        </a:solidFill>
                        <a:effectLst/>
                        <a:latin typeface="+mj-lt"/>
                      </a:endParaRPr>
                    </a:p>
                  </a:txBody>
                  <a:tcPr marL="6272" marR="6272" marT="6272" marB="0" anchor="b">
                    <a:noFill/>
                  </a:tcPr>
                </a:tc>
                <a:tc hMerge="1">
                  <a:txBody>
                    <a:bodyPr/>
                    <a:lstStyle/>
                    <a:p>
                      <a:endParaRPr lang="en-US"/>
                    </a:p>
                  </a:txBody>
                  <a:tcPr/>
                </a:tc>
                <a:tc>
                  <a:txBody>
                    <a:bodyPr/>
                    <a:lstStyle/>
                    <a:p>
                      <a:pPr algn="ctr" fontAlgn="b"/>
                      <a:r>
                        <a:rPr lang="en-US" sz="1100" u="none" strike="noStrike">
                          <a:effectLst/>
                          <a:latin typeface="+mj-lt"/>
                        </a:rPr>
                        <a:t>4</a:t>
                      </a:r>
                      <a:endParaRPr lang="en-US" sz="1100" b="0" i="0" u="none" strike="noStrike">
                        <a:solidFill>
                          <a:srgbClr val="000000"/>
                        </a:solidFill>
                        <a:effectLst/>
                        <a:latin typeface="+mj-lt"/>
                      </a:endParaRPr>
                    </a:p>
                  </a:txBody>
                  <a:tcPr marL="6272" marR="6272" marT="6272" marB="0" anchor="b">
                    <a:noFill/>
                  </a:tcPr>
                </a:tc>
                <a:tc>
                  <a:txBody>
                    <a:bodyPr/>
                    <a:lstStyle/>
                    <a:p>
                      <a:pPr algn="ctr" fontAlgn="b"/>
                      <a:r>
                        <a:rPr lang="en-US" sz="1100" u="none" strike="noStrike" dirty="0">
                          <a:effectLst/>
                          <a:latin typeface="+mj-lt"/>
                        </a:rPr>
                        <a:t>2.41%</a:t>
                      </a:r>
                      <a:endParaRPr lang="en-US" sz="1100" b="0" i="0" u="none" strike="noStrike" dirty="0">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2966691967"/>
                  </a:ext>
                </a:extLst>
              </a:tr>
              <a:tr h="154462">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ctr" fontAlgn="b"/>
                      <a:endParaRPr lang="en-US" sz="1100" b="0" i="0" u="none" strike="noStrike">
                        <a:solidFill>
                          <a:srgbClr val="000000"/>
                        </a:solidFill>
                        <a:effectLst/>
                        <a:latin typeface="+mj-lt"/>
                      </a:endParaRPr>
                    </a:p>
                  </a:txBody>
                  <a:tcPr marL="6272" marR="6272" marT="6272" marB="0" anchor="b">
                    <a:noFill/>
                  </a:tcPr>
                </a:tc>
                <a:tc>
                  <a:txBody>
                    <a:bodyPr/>
                    <a:lstStyle/>
                    <a:p>
                      <a:pPr algn="ctr" fontAlgn="b"/>
                      <a:endParaRPr lang="en-US" sz="1100" b="0" i="0" u="none" strike="noStrike" dirty="0">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542018503"/>
                  </a:ext>
                </a:extLst>
              </a:tr>
              <a:tr h="145820">
                <a:tc gridSpan="6">
                  <a:txBody>
                    <a:bodyPr/>
                    <a:lstStyle/>
                    <a:p>
                      <a:pPr algn="l" fontAlgn="b"/>
                      <a:r>
                        <a:rPr lang="en-US" sz="1100" u="none" strike="noStrike" dirty="0">
                          <a:effectLst/>
                          <a:latin typeface="+mj-lt"/>
                        </a:rPr>
                        <a:t>Accounting is cash-basis.  Therefore, assessments that have been invoiced but not yet collected</a:t>
                      </a:r>
                      <a:endParaRPr lang="en-US" sz="1100" b="0" i="0" u="none" strike="noStrike" dirty="0">
                        <a:solidFill>
                          <a:srgbClr val="000000"/>
                        </a:solidFill>
                        <a:effectLst/>
                        <a:latin typeface="+mj-lt"/>
                      </a:endParaRPr>
                    </a:p>
                  </a:txBody>
                  <a:tcPr marL="6272" marR="6272" marT="6272"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8314480"/>
                  </a:ext>
                </a:extLst>
              </a:tr>
              <a:tr h="145820">
                <a:tc>
                  <a:txBody>
                    <a:bodyPr/>
                    <a:lstStyle/>
                    <a:p>
                      <a:pPr algn="l" fontAlgn="b"/>
                      <a:r>
                        <a:rPr lang="en-US" sz="1100" u="none" strike="noStrike" dirty="0">
                          <a:effectLst/>
                          <a:latin typeface="+mj-lt"/>
                        </a:rPr>
                        <a:t>are not included in the assets.</a:t>
                      </a:r>
                      <a:endParaRPr lang="en-US" sz="1100" b="0" i="0" u="none" strike="noStrike" dirty="0">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dirty="0">
                        <a:solidFill>
                          <a:srgbClr val="000000"/>
                        </a:solidFill>
                        <a:effectLst/>
                        <a:latin typeface="+mj-lt"/>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21899819"/>
                  </a:ext>
                </a:extLst>
              </a:tr>
              <a:tr h="116586">
                <a:tc gridSpan="2">
                  <a:txBody>
                    <a:bodyPr/>
                    <a:lstStyle/>
                    <a:p>
                      <a:pPr algn="l" fontAlgn="b"/>
                      <a:endParaRPr lang="en-US" sz="1100" b="0" i="0" u="none" strike="noStrike" dirty="0">
                        <a:solidFill>
                          <a:srgbClr val="000000"/>
                        </a:solidFill>
                        <a:effectLst/>
                        <a:latin typeface="+mj-lt"/>
                      </a:endParaRPr>
                    </a:p>
                  </a:txBody>
                  <a:tcPr marL="6272" marR="6272" marT="6272" marB="0" anchor="b">
                    <a:noFill/>
                  </a:tcPr>
                </a:tc>
                <a:tc hMerge="1">
                  <a:txBody>
                    <a:bodyPr/>
                    <a:lstStyle/>
                    <a:p>
                      <a:endParaRPr lang="en-US"/>
                    </a:p>
                  </a:txBody>
                  <a:tcPr/>
                </a:tc>
                <a:tc>
                  <a:txBody>
                    <a:bodyPr/>
                    <a:lstStyle/>
                    <a:p>
                      <a:pPr algn="l" fontAlgn="b"/>
                      <a:endParaRPr lang="en-US" sz="1100" b="0" i="0" u="none" strike="noStrike">
                        <a:solidFill>
                          <a:srgbClr val="000000"/>
                        </a:solidFill>
                        <a:effectLst/>
                        <a:latin typeface="+mj-lt"/>
                      </a:endParaRPr>
                    </a:p>
                  </a:txBody>
                  <a:tcPr marL="6272" marR="6272" marT="6272" marB="0" anchor="b">
                    <a:noFill/>
                  </a:tcPr>
                </a:tc>
                <a:tc>
                  <a:txBody>
                    <a:bodyPr/>
                    <a:lstStyle/>
                    <a:p>
                      <a:pPr algn="l" fontAlgn="b"/>
                      <a:endParaRPr lang="en-US" sz="1100" b="0" i="0" u="none" strike="noStrike" dirty="0">
                        <a:solidFill>
                          <a:srgbClr val="000000"/>
                        </a:solidFill>
                        <a:effectLst/>
                        <a:latin typeface="+mj-lt"/>
                      </a:endParaRPr>
                    </a:p>
                  </a:txBody>
                  <a:tcPr marL="6272" marR="6272" marT="6272" marB="0" anchor="b">
                    <a:noFill/>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272" marR="6272" marT="6272"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2286442720"/>
                  </a:ext>
                </a:extLst>
              </a:tr>
              <a:tr h="145820">
                <a:tc gridSpan="5">
                  <a:txBody>
                    <a:bodyPr/>
                    <a:lstStyle/>
                    <a:p>
                      <a:pPr algn="l" fontAlgn="b"/>
                      <a:r>
                        <a:rPr lang="en-US" sz="1100" u="none" strike="noStrike" dirty="0">
                          <a:effectLst/>
                          <a:latin typeface="+mj-lt"/>
                        </a:rPr>
                        <a:t>Goal for the Reserve Fund is $22,500 which equals one-year of expenses.  </a:t>
                      </a:r>
                      <a:endParaRPr lang="en-US" sz="1100" b="0" i="0" u="none" strike="noStrike" dirty="0">
                        <a:solidFill>
                          <a:srgbClr val="000000"/>
                        </a:solidFill>
                        <a:effectLst/>
                        <a:latin typeface="+mj-lt"/>
                      </a:endParaRPr>
                    </a:p>
                  </a:txBody>
                  <a:tcPr marL="6272" marR="6272" marT="6272"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272" marR="6272" marT="6272" marB="0" anchor="b">
                    <a:noFill/>
                  </a:tcPr>
                </a:tc>
                <a:extLst>
                  <a:ext uri="{0D108BD9-81ED-4DB2-BD59-A6C34878D82A}">
                    <a16:rowId xmlns:a16="http://schemas.microsoft.com/office/drawing/2014/main" val="1714792997"/>
                  </a:ext>
                </a:extLst>
              </a:tr>
            </a:tbl>
          </a:graphicData>
        </a:graphic>
      </p:graphicFrame>
    </p:spTree>
    <p:extLst>
      <p:ext uri="{BB962C8B-B14F-4D97-AF65-F5344CB8AC3E}">
        <p14:creationId xmlns:p14="http://schemas.microsoft.com/office/powerpoint/2010/main" val="3681679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B4F57A-0C1E-468D-9C34-36E7B5CA7F7C}"/>
              </a:ext>
            </a:extLst>
          </p:cNvPr>
          <p:cNvSpPr>
            <a:spLocks noGrp="1"/>
          </p:cNvSpPr>
          <p:nvPr>
            <p:ph type="sldNum" idx="12"/>
          </p:nvPr>
        </p:nvSpPr>
        <p:spPr/>
        <p:txBody>
          <a:bodyPr/>
          <a:lstStyle/>
          <a:p>
            <a:fld id="{00000000-1234-1234-1234-123412341234}" type="slidenum">
              <a:rPr lang="en-US" smtClean="0"/>
              <a:pPr/>
              <a:t>16</a:t>
            </a:fld>
            <a:endParaRPr lang="en-US"/>
          </a:p>
        </p:txBody>
      </p:sp>
      <p:graphicFrame>
        <p:nvGraphicFramePr>
          <p:cNvPr id="4" name="Table 3">
            <a:extLst>
              <a:ext uri="{FF2B5EF4-FFF2-40B4-BE49-F238E27FC236}">
                <a16:creationId xmlns:a16="http://schemas.microsoft.com/office/drawing/2014/main" id="{C48771AE-F0CD-7758-A438-4A84B6FB8D00}"/>
              </a:ext>
            </a:extLst>
          </p:cNvPr>
          <p:cNvGraphicFramePr>
            <a:graphicFrameLocks noGrp="1"/>
          </p:cNvGraphicFramePr>
          <p:nvPr>
            <p:extLst>
              <p:ext uri="{D42A27DB-BD31-4B8C-83A1-F6EECF244321}">
                <p14:modId xmlns:p14="http://schemas.microsoft.com/office/powerpoint/2010/main" val="3316692943"/>
              </p:ext>
            </p:extLst>
          </p:nvPr>
        </p:nvGraphicFramePr>
        <p:xfrm>
          <a:off x="492366" y="379828"/>
          <a:ext cx="8328074" cy="5885500"/>
        </p:xfrm>
        <a:graphic>
          <a:graphicData uri="http://schemas.openxmlformats.org/drawingml/2006/table">
            <a:tbl>
              <a:tblPr>
                <a:tableStyleId>{A3DCE9EF-8257-42B1-BD2F-43FBACF78E9F}</a:tableStyleId>
              </a:tblPr>
              <a:tblGrid>
                <a:gridCol w="2314646">
                  <a:extLst>
                    <a:ext uri="{9D8B030D-6E8A-4147-A177-3AD203B41FA5}">
                      <a16:colId xmlns:a16="http://schemas.microsoft.com/office/drawing/2014/main" val="3539927198"/>
                    </a:ext>
                  </a:extLst>
                </a:gridCol>
                <a:gridCol w="1314347">
                  <a:extLst>
                    <a:ext uri="{9D8B030D-6E8A-4147-A177-3AD203B41FA5}">
                      <a16:colId xmlns:a16="http://schemas.microsoft.com/office/drawing/2014/main" val="1229838260"/>
                    </a:ext>
                  </a:extLst>
                </a:gridCol>
                <a:gridCol w="1349242">
                  <a:extLst>
                    <a:ext uri="{9D8B030D-6E8A-4147-A177-3AD203B41FA5}">
                      <a16:colId xmlns:a16="http://schemas.microsoft.com/office/drawing/2014/main" val="3740260012"/>
                    </a:ext>
                  </a:extLst>
                </a:gridCol>
                <a:gridCol w="992545">
                  <a:extLst>
                    <a:ext uri="{9D8B030D-6E8A-4147-A177-3AD203B41FA5}">
                      <a16:colId xmlns:a16="http://schemas.microsoft.com/office/drawing/2014/main" val="4119702467"/>
                    </a:ext>
                  </a:extLst>
                </a:gridCol>
                <a:gridCol w="1240681">
                  <a:extLst>
                    <a:ext uri="{9D8B030D-6E8A-4147-A177-3AD203B41FA5}">
                      <a16:colId xmlns:a16="http://schemas.microsoft.com/office/drawing/2014/main" val="1121012276"/>
                    </a:ext>
                  </a:extLst>
                </a:gridCol>
                <a:gridCol w="1116613">
                  <a:extLst>
                    <a:ext uri="{9D8B030D-6E8A-4147-A177-3AD203B41FA5}">
                      <a16:colId xmlns:a16="http://schemas.microsoft.com/office/drawing/2014/main" val="2337348491"/>
                    </a:ext>
                  </a:extLst>
                </a:gridCol>
              </a:tblGrid>
              <a:tr h="140677">
                <a:tc gridSpan="3">
                  <a:txBody>
                    <a:bodyPr/>
                    <a:lstStyle/>
                    <a:p>
                      <a:pPr algn="l" fontAlgn="b"/>
                      <a:r>
                        <a:rPr lang="en-US" sz="1100" u="none" strike="noStrike">
                          <a:effectLst/>
                          <a:latin typeface="+mn-lt"/>
                        </a:rPr>
                        <a:t>Meadowdale Hills Property Owners Association - P&amp;L</a:t>
                      </a:r>
                      <a:endParaRPr lang="en-US" sz="1100" b="1" i="0" u="none" strike="noStrike" dirty="0">
                        <a:solidFill>
                          <a:srgbClr val="000000"/>
                        </a:solidFill>
                        <a:effectLst/>
                        <a:latin typeface="+mn-lt"/>
                      </a:endParaRPr>
                    </a:p>
                  </a:txBody>
                  <a:tcPr marL="6216" marR="6216" marT="6216" marB="0" anchor="b">
                    <a:noFill/>
                  </a:tcPr>
                </a:tc>
                <a:tc hMerge="1">
                  <a:txBody>
                    <a:bodyPr/>
                    <a:lstStyle/>
                    <a:p>
                      <a:endParaRPr lang="en-US"/>
                    </a:p>
                  </a:txBody>
                  <a:tcPr/>
                </a:tc>
                <a:tc hMerge="1">
                  <a:txBody>
                    <a:bodyPr/>
                    <a:lstStyle/>
                    <a:p>
                      <a:endParaRPr lang="en-US"/>
                    </a:p>
                  </a:txBody>
                  <a:tcPr/>
                </a:tc>
                <a:tc>
                  <a:txBody>
                    <a:bodyPr/>
                    <a:lstStyle/>
                    <a:p>
                      <a:pPr algn="ctr" fontAlgn="b"/>
                      <a:endParaRPr lang="en-US" sz="1100" b="1"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1997445298"/>
                  </a:ext>
                </a:extLst>
              </a:tr>
              <a:tr h="175879">
                <a:tc gridSpan="2">
                  <a:txBody>
                    <a:bodyPr/>
                    <a:lstStyle/>
                    <a:p>
                      <a:pPr algn="l" fontAlgn="b"/>
                      <a:r>
                        <a:rPr lang="en-US" sz="1100" u="none" strike="noStrike" dirty="0">
                          <a:effectLst/>
                          <a:latin typeface="+mn-lt"/>
                        </a:rPr>
                        <a:t>January 1, 2023 to March 31, 2023</a:t>
                      </a:r>
                      <a:endParaRPr lang="en-US" sz="1100" b="1" i="0" u="none" strike="noStrike" dirty="0">
                        <a:solidFill>
                          <a:srgbClr val="000000"/>
                        </a:solidFill>
                        <a:effectLst/>
                        <a:latin typeface="+mn-lt"/>
                      </a:endParaRPr>
                    </a:p>
                  </a:txBody>
                  <a:tcPr marL="6216" marR="6216" marT="6216" marB="0" anchor="b">
                    <a:noFill/>
                  </a:tcPr>
                </a:tc>
                <a:tc hMerge="1">
                  <a:txBody>
                    <a:bodyPr/>
                    <a:lstStyle/>
                    <a:p>
                      <a:endParaRPr lang="en-US"/>
                    </a:p>
                  </a:txBody>
                  <a:tcPr/>
                </a:tc>
                <a:tc>
                  <a:txBody>
                    <a:bodyPr/>
                    <a:lstStyle/>
                    <a:p>
                      <a:pPr algn="l" fontAlgn="b"/>
                      <a:endParaRPr lang="en-US" sz="1100" b="1" i="0" u="none" strike="noStrike" dirty="0">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dirty="0">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306135460"/>
                  </a:ext>
                </a:extLst>
              </a:tr>
              <a:tr h="155778">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dirty="0">
                        <a:solidFill>
                          <a:srgbClr val="000000"/>
                        </a:solidFill>
                        <a:effectLst/>
                        <a:latin typeface="+mn-lt"/>
                      </a:endParaRPr>
                    </a:p>
                  </a:txBody>
                  <a:tcPr marL="6216" marR="6216" marT="6216" marB="0" anchor="b">
                    <a:noFill/>
                  </a:tcPr>
                </a:tc>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1491088369"/>
                  </a:ext>
                </a:extLst>
              </a:tr>
              <a:tr h="303182">
                <a:tc>
                  <a:txBody>
                    <a:bodyPr/>
                    <a:lstStyle/>
                    <a:p>
                      <a:pPr algn="l" fontAlgn="b"/>
                      <a:r>
                        <a:rPr lang="en-US" sz="1100" u="none" strike="noStrike" dirty="0">
                          <a:effectLst/>
                          <a:latin typeface="+mn-lt"/>
                        </a:rPr>
                        <a:t>REVENUE</a:t>
                      </a:r>
                      <a:endParaRPr lang="en-US" sz="1100" b="1" i="0" u="none" strike="noStrike" dirty="0">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Year-to-Date</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3 Month Budget </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Variance</a:t>
                      </a:r>
                      <a:endParaRPr lang="en-US" sz="1100" b="1" i="0" u="none" strike="noStrike">
                        <a:solidFill>
                          <a:srgbClr val="000000"/>
                        </a:solidFill>
                        <a:effectLst/>
                        <a:latin typeface="+mn-lt"/>
                      </a:endParaRPr>
                    </a:p>
                  </a:txBody>
                  <a:tcPr marL="6216" marR="6216" marT="6216" marB="0" anchor="b">
                    <a:noFill/>
                  </a:tcPr>
                </a:tc>
                <a:tc gridSpan="2">
                  <a:txBody>
                    <a:bodyPr/>
                    <a:lstStyle/>
                    <a:p>
                      <a:pPr algn="l" fontAlgn="b"/>
                      <a:r>
                        <a:rPr lang="en-US" sz="1100" u="none" strike="noStrike">
                          <a:effectLst/>
                          <a:latin typeface="+mn-lt"/>
                        </a:rPr>
                        <a:t> 12 Month Budget </a:t>
                      </a:r>
                      <a:endParaRPr lang="en-US" sz="1100" b="1" i="0" u="none" strike="noStrike">
                        <a:solidFill>
                          <a:srgbClr val="000000"/>
                        </a:solidFill>
                        <a:effectLst/>
                        <a:latin typeface="+mn-lt"/>
                      </a:endParaRPr>
                    </a:p>
                  </a:txBody>
                  <a:tcPr marL="6216" marR="6216" marT="6216" marB="0" anchor="b">
                    <a:noFill/>
                  </a:tcPr>
                </a:tc>
                <a:tc hMerge="1">
                  <a:txBody>
                    <a:bodyPr/>
                    <a:lstStyle/>
                    <a:p>
                      <a:endParaRPr lang="en-US"/>
                    </a:p>
                  </a:txBody>
                  <a:tcPr/>
                </a:tc>
                <a:extLst>
                  <a:ext uri="{0D108BD9-81ED-4DB2-BD59-A6C34878D82A}">
                    <a16:rowId xmlns:a16="http://schemas.microsoft.com/office/drawing/2014/main" val="2097163448"/>
                  </a:ext>
                </a:extLst>
              </a:tr>
              <a:tr h="175879">
                <a:tc>
                  <a:txBody>
                    <a:bodyPr/>
                    <a:lstStyle/>
                    <a:p>
                      <a:pPr algn="l" fontAlgn="b"/>
                      <a:r>
                        <a:rPr lang="en-US" sz="1100" u="none" strike="noStrike">
                          <a:effectLst/>
                          <a:latin typeface="+mn-lt"/>
                        </a:rPr>
                        <a:t>Assessments - Current</a:t>
                      </a:r>
                      <a:endParaRPr lang="en-US" sz="1100" b="0"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$4,950.00 </a:t>
                      </a:r>
                      <a:endParaRPr lang="en-US" sz="1100" b="0"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6,225.00</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$(1,275.00)</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2073517423"/>
                  </a:ext>
                </a:extLst>
              </a:tr>
              <a:tr h="175879">
                <a:tc>
                  <a:txBody>
                    <a:bodyPr/>
                    <a:lstStyle/>
                    <a:p>
                      <a:pPr algn="l" fontAlgn="b"/>
                      <a:r>
                        <a:rPr lang="en-US" sz="1100" u="none" strike="noStrike">
                          <a:effectLst/>
                          <a:latin typeface="+mn-lt"/>
                        </a:rPr>
                        <a:t>Assessments - Past Due</a:t>
                      </a:r>
                      <a:endParaRPr lang="en-US" sz="1100" b="0"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$0.00 </a:t>
                      </a:r>
                      <a:endParaRPr lang="en-US" sz="1100" b="0"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0.00</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1543847412"/>
                  </a:ext>
                </a:extLst>
              </a:tr>
              <a:tr h="175879">
                <a:tc>
                  <a:txBody>
                    <a:bodyPr/>
                    <a:lstStyle/>
                    <a:p>
                      <a:pPr algn="l" fontAlgn="b"/>
                      <a:r>
                        <a:rPr lang="en-US" sz="1100" u="none" strike="noStrike">
                          <a:effectLst/>
                          <a:latin typeface="+mn-lt"/>
                        </a:rPr>
                        <a:t>Interest</a:t>
                      </a:r>
                      <a:endParaRPr lang="en-US" sz="1100" b="0"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$7.20 </a:t>
                      </a:r>
                      <a:endParaRPr lang="en-US" sz="1100" b="0"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0.00</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7.20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69994462"/>
                  </a:ext>
                </a:extLst>
              </a:tr>
              <a:tr h="175879">
                <a:tc>
                  <a:txBody>
                    <a:bodyPr/>
                    <a:lstStyle/>
                    <a:p>
                      <a:pPr algn="l" fontAlgn="b"/>
                      <a:r>
                        <a:rPr lang="en-US" sz="1100" u="none" strike="noStrike">
                          <a:effectLst/>
                          <a:latin typeface="+mn-lt"/>
                        </a:rPr>
                        <a:t>Other (liens)</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0.00</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1359600148"/>
                  </a:ext>
                </a:extLst>
              </a:tr>
              <a:tr h="175879">
                <a:tc>
                  <a:txBody>
                    <a:bodyPr/>
                    <a:lstStyle/>
                    <a:p>
                      <a:pPr algn="l" fontAlgn="b"/>
                      <a:r>
                        <a:rPr lang="en-US" sz="1100" u="none" strike="noStrike">
                          <a:effectLst/>
                          <a:latin typeface="+mn-lt"/>
                        </a:rPr>
                        <a:t>Other Misc</a:t>
                      </a:r>
                      <a:endParaRPr lang="en-US" sz="1100" b="0"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$0.00</a:t>
                      </a:r>
                      <a:endParaRPr lang="en-US" sz="1100" b="0"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0.00</a:t>
                      </a:r>
                      <a:endParaRPr lang="en-US" sz="1100" b="0"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$0.00</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1566226503"/>
                  </a:ext>
                </a:extLst>
              </a:tr>
              <a:tr h="175879">
                <a:tc>
                  <a:txBody>
                    <a:bodyPr/>
                    <a:lstStyle/>
                    <a:p>
                      <a:pPr algn="l" fontAlgn="b"/>
                      <a:r>
                        <a:rPr lang="en-US" sz="1100" u="none" strike="noStrike">
                          <a:effectLst/>
                          <a:latin typeface="+mn-lt"/>
                        </a:rPr>
                        <a:t>TOTAL REVENUE</a:t>
                      </a:r>
                      <a:endParaRPr lang="en-US" sz="1100" b="1" i="0" u="none" strike="noStrike">
                        <a:solidFill>
                          <a:srgbClr val="000000"/>
                        </a:solidFill>
                        <a:effectLst/>
                        <a:latin typeface="+mn-lt"/>
                      </a:endParaRPr>
                    </a:p>
                  </a:txBody>
                  <a:tcPr marL="6216" marR="6216" marT="6216" marB="0" anchor="b">
                    <a:noFill/>
                  </a:tcPr>
                </a:tc>
                <a:tc>
                  <a:txBody>
                    <a:bodyPr/>
                    <a:lstStyle/>
                    <a:p>
                      <a:pPr algn="ctr" fontAlgn="b"/>
                      <a:r>
                        <a:rPr lang="en-US" sz="1100" u="none" strike="noStrike">
                          <a:effectLst/>
                          <a:latin typeface="+mn-lt"/>
                        </a:rPr>
                        <a:t> $         4,957.20 </a:t>
                      </a:r>
                      <a:endParaRPr lang="en-US" sz="1100" b="1"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6,225.00</a:t>
                      </a:r>
                      <a:endParaRPr lang="en-US" sz="1100" b="0" i="0" u="none" strike="noStrike">
                        <a:solidFill>
                          <a:srgbClr val="000000"/>
                        </a:solidFill>
                        <a:effectLst/>
                        <a:latin typeface="+mn-lt"/>
                      </a:endParaRPr>
                    </a:p>
                  </a:txBody>
                  <a:tcPr marL="6216" marR="6216" marT="6216" marB="0" anchor="b">
                    <a:noFill/>
                  </a:tcPr>
                </a:tc>
                <a:tc>
                  <a:txBody>
                    <a:bodyPr/>
                    <a:lstStyle/>
                    <a:p>
                      <a:pPr algn="ctr" fontAlgn="b"/>
                      <a:r>
                        <a:rPr lang="en-US" sz="1100" u="none" strike="noStrike">
                          <a:effectLst/>
                          <a:latin typeface="+mn-lt"/>
                        </a:rPr>
                        <a:t> $(1,267.80)</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dirty="0">
                          <a:effectLst/>
                          <a:latin typeface="+mn-lt"/>
                        </a:rPr>
                        <a:t> $     24,900.00 </a:t>
                      </a:r>
                      <a:endParaRPr lang="en-US" sz="1100" b="1" i="0" u="none" strike="noStrike" dirty="0">
                        <a:solidFill>
                          <a:srgbClr val="000000"/>
                        </a:solidFill>
                        <a:effectLst/>
                        <a:latin typeface="+mn-lt"/>
                      </a:endParaRPr>
                    </a:p>
                  </a:txBody>
                  <a:tcPr marL="6216" marR="6216" marT="6216" marB="0" anchor="b">
                    <a:noFill/>
                  </a:tcPr>
                </a:tc>
                <a:tc>
                  <a:txBody>
                    <a:bodyPr/>
                    <a:lstStyle/>
                    <a:p>
                      <a:pPr algn="l" fontAlgn="b"/>
                      <a:endParaRPr lang="en-US" sz="700" b="1"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1621851286"/>
                  </a:ext>
                </a:extLst>
              </a:tr>
              <a:tr h="175879">
                <a:tc>
                  <a:txBody>
                    <a:bodyPr/>
                    <a:lstStyle/>
                    <a:p>
                      <a:pPr algn="l" fontAlgn="b"/>
                      <a:r>
                        <a:rPr lang="en-US" sz="1100" u="none" strike="noStrike">
                          <a:effectLst/>
                          <a:latin typeface="+mn-lt"/>
                        </a:rPr>
                        <a:t>GROSS PROFIT</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4,957.20 </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6,225.00 </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$(1,267.80)</a:t>
                      </a:r>
                      <a:endParaRPr lang="en-US" sz="1100" b="1"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790736024"/>
                  </a:ext>
                </a:extLst>
              </a:tr>
              <a:tr h="175879">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3686258408"/>
                  </a:ext>
                </a:extLst>
              </a:tr>
              <a:tr h="303182">
                <a:tc>
                  <a:txBody>
                    <a:bodyPr/>
                    <a:lstStyle/>
                    <a:p>
                      <a:pPr algn="l" fontAlgn="b"/>
                      <a:r>
                        <a:rPr lang="en-US" sz="1100" u="none" strike="noStrike">
                          <a:effectLst/>
                          <a:latin typeface="+mn-lt"/>
                        </a:rPr>
                        <a:t>EXPENSES</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Jan - Mar 2023 </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3 Month Budget </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Remaining </a:t>
                      </a:r>
                      <a:endParaRPr lang="en-US" sz="1100" b="1" i="0" u="none" strike="noStrike">
                        <a:solidFill>
                          <a:srgbClr val="000000"/>
                        </a:solidFill>
                        <a:effectLst/>
                        <a:latin typeface="+mn-lt"/>
                      </a:endParaRPr>
                    </a:p>
                  </a:txBody>
                  <a:tcPr marL="6216" marR="6216" marT="6216" marB="0" anchor="b">
                    <a:noFill/>
                  </a:tcPr>
                </a:tc>
                <a:tc gridSpan="2">
                  <a:txBody>
                    <a:bodyPr/>
                    <a:lstStyle/>
                    <a:p>
                      <a:pPr algn="l" fontAlgn="b"/>
                      <a:r>
                        <a:rPr lang="en-US" sz="1100" u="none" strike="noStrike">
                          <a:effectLst/>
                          <a:latin typeface="+mn-lt"/>
                        </a:rPr>
                        <a:t>12 Month Budget</a:t>
                      </a:r>
                      <a:endParaRPr lang="en-US" sz="1100" b="1" i="0" u="none" strike="noStrike">
                        <a:solidFill>
                          <a:srgbClr val="000000"/>
                        </a:solidFill>
                        <a:effectLst/>
                        <a:latin typeface="+mn-lt"/>
                      </a:endParaRPr>
                    </a:p>
                  </a:txBody>
                  <a:tcPr marL="6216" marR="6216" marT="6216" marB="0" anchor="b">
                    <a:noFill/>
                  </a:tcPr>
                </a:tc>
                <a:tc hMerge="1">
                  <a:txBody>
                    <a:bodyPr/>
                    <a:lstStyle/>
                    <a:p>
                      <a:endParaRPr lang="en-US"/>
                    </a:p>
                  </a:txBody>
                  <a:tcPr/>
                </a:tc>
                <a:extLst>
                  <a:ext uri="{0D108BD9-81ED-4DB2-BD59-A6C34878D82A}">
                    <a16:rowId xmlns:a16="http://schemas.microsoft.com/office/drawing/2014/main" val="2037848844"/>
                  </a:ext>
                </a:extLst>
              </a:tr>
              <a:tr h="175879">
                <a:tc>
                  <a:txBody>
                    <a:bodyPr/>
                    <a:lstStyle/>
                    <a:p>
                      <a:pPr algn="l" fontAlgn="b"/>
                      <a:r>
                        <a:rPr lang="en-US" sz="1100" u="none" strike="noStrike">
                          <a:effectLst/>
                          <a:latin typeface="+mn-lt"/>
                        </a:rPr>
                        <a:t>Annual Meeting</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175.00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175.00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700.00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4255879444"/>
                  </a:ext>
                </a:extLst>
              </a:tr>
              <a:tr h="175879">
                <a:tc>
                  <a:txBody>
                    <a:bodyPr/>
                    <a:lstStyle/>
                    <a:p>
                      <a:pPr algn="l" fontAlgn="b"/>
                      <a:r>
                        <a:rPr lang="en-US" sz="1100" u="none" strike="noStrike">
                          <a:effectLst/>
                          <a:latin typeface="+mn-lt"/>
                        </a:rPr>
                        <a:t>Computer/Website</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43.22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46.25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3.03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185.00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385097427"/>
                  </a:ext>
                </a:extLst>
              </a:tr>
              <a:tr h="175879">
                <a:tc>
                  <a:txBody>
                    <a:bodyPr/>
                    <a:lstStyle/>
                    <a:p>
                      <a:pPr algn="l" fontAlgn="b"/>
                      <a:r>
                        <a:rPr lang="en-US" sz="1100" u="none" strike="noStrike">
                          <a:effectLst/>
                          <a:latin typeface="+mn-lt"/>
                        </a:rPr>
                        <a:t>Fees</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16.25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16.25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65.00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985994826"/>
                  </a:ext>
                </a:extLst>
              </a:tr>
              <a:tr h="175879">
                <a:tc>
                  <a:txBody>
                    <a:bodyPr/>
                    <a:lstStyle/>
                    <a:p>
                      <a:pPr algn="l" fontAlgn="b"/>
                      <a:r>
                        <a:rPr lang="en-US" sz="1100" u="none" strike="noStrike">
                          <a:effectLst/>
                          <a:latin typeface="+mn-lt"/>
                        </a:rPr>
                        <a:t>Fire mitigation</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625.00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625.00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2,500.00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2044135769"/>
                  </a:ext>
                </a:extLst>
              </a:tr>
              <a:tr h="175879">
                <a:tc>
                  <a:txBody>
                    <a:bodyPr/>
                    <a:lstStyle/>
                    <a:p>
                      <a:pPr algn="l" fontAlgn="b"/>
                      <a:r>
                        <a:rPr lang="en-US" sz="1100" u="none" strike="noStrike">
                          <a:effectLst/>
                          <a:latin typeface="+mn-lt"/>
                        </a:rPr>
                        <a:t>General expense</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37.50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37.50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150.00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2022467523"/>
                  </a:ext>
                </a:extLst>
              </a:tr>
              <a:tr h="175879">
                <a:tc>
                  <a:txBody>
                    <a:bodyPr/>
                    <a:lstStyle/>
                    <a:p>
                      <a:pPr algn="l" fontAlgn="b"/>
                      <a:r>
                        <a:rPr lang="en-US" sz="1100" u="none" strike="noStrike">
                          <a:effectLst/>
                          <a:latin typeface="+mn-lt"/>
                        </a:rPr>
                        <a:t>Insurance, liability</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75.00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75.00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300.00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4000737205"/>
                  </a:ext>
                </a:extLst>
              </a:tr>
              <a:tr h="175879">
                <a:tc>
                  <a:txBody>
                    <a:bodyPr/>
                    <a:lstStyle/>
                    <a:p>
                      <a:pPr algn="l" fontAlgn="b"/>
                      <a:r>
                        <a:rPr lang="en-US" sz="1100" u="none" strike="noStrike">
                          <a:effectLst/>
                          <a:latin typeface="+mn-lt"/>
                        </a:rPr>
                        <a:t>Insurance, O&amp;D</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175.00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175.00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700.00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2612878516"/>
                  </a:ext>
                </a:extLst>
              </a:tr>
              <a:tr h="175879">
                <a:tc>
                  <a:txBody>
                    <a:bodyPr/>
                    <a:lstStyle/>
                    <a:p>
                      <a:pPr algn="l" fontAlgn="b"/>
                      <a:r>
                        <a:rPr lang="en-US" sz="1100" u="none" strike="noStrike">
                          <a:effectLst/>
                          <a:latin typeface="+mn-lt"/>
                        </a:rPr>
                        <a:t>Legal expense</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725.00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625.00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(100.00)</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2,500.00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1694709075"/>
                  </a:ext>
                </a:extLst>
              </a:tr>
              <a:tr h="175879">
                <a:tc>
                  <a:txBody>
                    <a:bodyPr/>
                    <a:lstStyle/>
                    <a:p>
                      <a:pPr algn="l" fontAlgn="b"/>
                      <a:r>
                        <a:rPr lang="en-US" sz="1100" u="none" strike="noStrike">
                          <a:effectLst/>
                          <a:latin typeface="+mn-lt"/>
                        </a:rPr>
                        <a:t>Office supplies</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37.50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37.50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150.00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3842651456"/>
                  </a:ext>
                </a:extLst>
              </a:tr>
              <a:tr h="175879">
                <a:tc>
                  <a:txBody>
                    <a:bodyPr/>
                    <a:lstStyle/>
                    <a:p>
                      <a:pPr algn="l" fontAlgn="b"/>
                      <a:r>
                        <a:rPr lang="en-US" sz="1100" u="none" strike="noStrike">
                          <a:effectLst/>
                          <a:latin typeface="+mn-lt"/>
                        </a:rPr>
                        <a:t>Postage</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100.00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100.00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400.00 </a:t>
                      </a:r>
                      <a:endParaRPr lang="en-US" sz="1100" b="0" i="0" u="none" strike="noStrike">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179142042"/>
                  </a:ext>
                </a:extLst>
              </a:tr>
              <a:tr h="162170">
                <a:tc>
                  <a:txBody>
                    <a:bodyPr/>
                    <a:lstStyle/>
                    <a:p>
                      <a:pPr algn="l" fontAlgn="b"/>
                      <a:r>
                        <a:rPr lang="en-US" sz="1100" u="none" strike="noStrike">
                          <a:effectLst/>
                          <a:latin typeface="+mn-lt"/>
                        </a:rPr>
                        <a:t>Printing</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125.00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125.00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dirty="0">
                          <a:effectLst/>
                          <a:latin typeface="+mn-lt"/>
                        </a:rPr>
                        <a:t> $          500.00 </a:t>
                      </a:r>
                      <a:endParaRPr lang="en-US" sz="1100" b="0" i="0" u="none" strike="noStrike" dirty="0">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1341442786"/>
                  </a:ext>
                </a:extLst>
              </a:tr>
              <a:tr h="186737">
                <a:tc>
                  <a:txBody>
                    <a:bodyPr/>
                    <a:lstStyle/>
                    <a:p>
                      <a:pPr algn="l" fontAlgn="b"/>
                      <a:r>
                        <a:rPr lang="en-US" sz="1100" u="none" strike="noStrike">
                          <a:effectLst/>
                          <a:latin typeface="+mn-lt"/>
                        </a:rPr>
                        <a:t>Rental</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dirty="0">
                          <a:effectLst/>
                          <a:latin typeface="+mn-lt"/>
                        </a:rPr>
                        <a:t> $                  -   </a:t>
                      </a:r>
                      <a:endParaRPr lang="en-US" sz="1100" b="0" i="0" u="none" strike="noStrike" dirty="0">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3273716763"/>
                  </a:ext>
                </a:extLst>
              </a:tr>
              <a:tr h="175879">
                <a:tc>
                  <a:txBody>
                    <a:bodyPr/>
                    <a:lstStyle/>
                    <a:p>
                      <a:pPr algn="l" fontAlgn="b"/>
                      <a:r>
                        <a:rPr lang="en-US" sz="1100" u="none" strike="noStrike">
                          <a:effectLst/>
                          <a:latin typeface="+mn-lt"/>
                        </a:rPr>
                        <a:t>Road work</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2,250.00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2,250.00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dirty="0">
                          <a:effectLst/>
                          <a:latin typeface="+mn-lt"/>
                        </a:rPr>
                        <a:t> $       9,000.00 </a:t>
                      </a:r>
                      <a:endParaRPr lang="en-US" sz="1100" b="0" i="0" u="none" strike="noStrike" dirty="0">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32363069"/>
                  </a:ext>
                </a:extLst>
              </a:tr>
              <a:tr h="175879">
                <a:tc>
                  <a:txBody>
                    <a:bodyPr/>
                    <a:lstStyle/>
                    <a:p>
                      <a:pPr algn="l" fontAlgn="b"/>
                      <a:r>
                        <a:rPr lang="en-US" sz="1100" u="none" strike="noStrike">
                          <a:effectLst/>
                          <a:latin typeface="+mn-lt"/>
                        </a:rPr>
                        <a:t>Signs and banners</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187.50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187.50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dirty="0">
                          <a:effectLst/>
                          <a:latin typeface="+mn-lt"/>
                        </a:rPr>
                        <a:t> $          750.00 </a:t>
                      </a:r>
                      <a:endParaRPr lang="en-US" sz="1100" b="0" i="0" u="none" strike="noStrike" dirty="0">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2143331559"/>
                  </a:ext>
                </a:extLst>
              </a:tr>
              <a:tr h="175879">
                <a:tc>
                  <a:txBody>
                    <a:bodyPr/>
                    <a:lstStyle/>
                    <a:p>
                      <a:pPr algn="l" fontAlgn="b"/>
                      <a:r>
                        <a:rPr lang="en-US" sz="1100" u="none" strike="noStrike">
                          <a:effectLst/>
                          <a:latin typeface="+mn-lt"/>
                        </a:rPr>
                        <a:t>Snow removal</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2,128.00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1,250.00 </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(878.00)</a:t>
                      </a:r>
                      <a:endParaRPr lang="en-US" sz="1100" b="0"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dirty="0">
                          <a:effectLst/>
                          <a:latin typeface="+mn-lt"/>
                        </a:rPr>
                        <a:t> $       5,000.00 </a:t>
                      </a:r>
                      <a:endParaRPr lang="en-US" sz="1100" b="0" i="0" u="none" strike="noStrike" dirty="0">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2317750646"/>
                  </a:ext>
                </a:extLst>
              </a:tr>
              <a:tr h="151604">
                <a:tc>
                  <a:txBody>
                    <a:bodyPr/>
                    <a:lstStyle/>
                    <a:p>
                      <a:pPr algn="l" fontAlgn="b"/>
                      <a:r>
                        <a:rPr lang="en-US" sz="1100" u="none" strike="noStrike">
                          <a:effectLst/>
                          <a:latin typeface="+mn-lt"/>
                        </a:rPr>
                        <a:t> TOTAL EXPENSES </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2,896.22 </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5,725.00 </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dirty="0">
                          <a:effectLst/>
                          <a:latin typeface="+mn-lt"/>
                        </a:rPr>
                        <a:t> $  2,828.78 </a:t>
                      </a:r>
                      <a:endParaRPr lang="en-US" sz="1100" b="1" i="0" u="none" strike="noStrike" dirty="0">
                        <a:solidFill>
                          <a:srgbClr val="000000"/>
                        </a:solidFill>
                        <a:effectLst/>
                        <a:latin typeface="+mn-lt"/>
                      </a:endParaRPr>
                    </a:p>
                  </a:txBody>
                  <a:tcPr marL="6216" marR="6216" marT="6216" marB="0" anchor="b">
                    <a:noFill/>
                  </a:tcPr>
                </a:tc>
                <a:tc>
                  <a:txBody>
                    <a:bodyPr/>
                    <a:lstStyle/>
                    <a:p>
                      <a:pPr algn="l" fontAlgn="b"/>
                      <a:r>
                        <a:rPr lang="en-US" sz="1100" u="none" strike="noStrike" dirty="0">
                          <a:effectLst/>
                          <a:latin typeface="+mn-lt"/>
                        </a:rPr>
                        <a:t> $     22,900.00 </a:t>
                      </a:r>
                      <a:endParaRPr lang="en-US" sz="1100" b="1" i="0" u="none" strike="noStrike" dirty="0">
                        <a:solidFill>
                          <a:srgbClr val="000000"/>
                        </a:solidFill>
                        <a:effectLst/>
                        <a:latin typeface="+mn-lt"/>
                      </a:endParaRPr>
                    </a:p>
                  </a:txBody>
                  <a:tcPr marL="6216" marR="6216" marT="6216" marB="0" anchor="b">
                    <a:noFill/>
                  </a:tcPr>
                </a:tc>
                <a:tc>
                  <a:txBody>
                    <a:bodyPr/>
                    <a:lstStyle/>
                    <a:p>
                      <a:pPr algn="l" fontAlgn="b"/>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2433382627"/>
                  </a:ext>
                </a:extLst>
              </a:tr>
              <a:tr h="175879">
                <a:tc>
                  <a:txBody>
                    <a:bodyPr/>
                    <a:lstStyle/>
                    <a:p>
                      <a:pPr algn="l" fontAlgn="b"/>
                      <a:r>
                        <a:rPr lang="en-US" sz="1100" u="none" strike="noStrike">
                          <a:effectLst/>
                          <a:latin typeface="+mn-lt"/>
                        </a:rPr>
                        <a:t>NET OPERATING INCOME</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2,060.98 </a:t>
                      </a:r>
                      <a:endParaRPr lang="en-US" sz="1100" b="1"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500.00</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1,560.98 </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dirty="0">
                          <a:effectLst/>
                          <a:latin typeface="+mn-lt"/>
                        </a:rPr>
                        <a:t>   </a:t>
                      </a:r>
                      <a:endParaRPr lang="en-US" sz="1100" b="0" i="0" u="none" strike="noStrike" dirty="0">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210734586"/>
                  </a:ext>
                </a:extLst>
              </a:tr>
              <a:tr h="175879">
                <a:tc>
                  <a:txBody>
                    <a:bodyPr/>
                    <a:lstStyle/>
                    <a:p>
                      <a:pPr algn="l" fontAlgn="b"/>
                      <a:r>
                        <a:rPr lang="en-US" sz="1100" u="none" strike="noStrike">
                          <a:effectLst/>
                          <a:latin typeface="+mn-lt"/>
                        </a:rPr>
                        <a:t>OTHER EXPENSES</a:t>
                      </a:r>
                      <a:endParaRPr lang="en-US" sz="1100" b="0" i="0" u="none" strike="noStrike">
                        <a:solidFill>
                          <a:srgbClr val="000000"/>
                        </a:solidFill>
                        <a:effectLst/>
                        <a:latin typeface="+mn-lt"/>
                      </a:endParaRPr>
                    </a:p>
                  </a:txBody>
                  <a:tcPr marL="6216" marR="6216" marT="6216" marB="0" anchor="b">
                    <a:noFill/>
                  </a:tcPr>
                </a:tc>
                <a:tc>
                  <a:txBody>
                    <a:bodyPr/>
                    <a:lstStyle/>
                    <a:p>
                      <a:pPr algn="ctr" fontAlgn="b"/>
                      <a:r>
                        <a:rPr lang="en-US" sz="1100" u="none" strike="noStrike">
                          <a:effectLst/>
                          <a:latin typeface="+mn-lt"/>
                        </a:rPr>
                        <a:t>0</a:t>
                      </a:r>
                      <a:endParaRPr lang="en-US" sz="1100" b="1"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0</a:t>
                      </a:r>
                      <a:endParaRPr lang="en-US" sz="1100" b="0" i="0" u="none" strike="noStrike">
                        <a:solidFill>
                          <a:srgbClr val="000000"/>
                        </a:solidFill>
                        <a:effectLst/>
                        <a:latin typeface="+mn-lt"/>
                      </a:endParaRPr>
                    </a:p>
                  </a:txBody>
                  <a:tcPr marL="6216" marR="6216" marT="6216" marB="0" anchor="b">
                    <a:noFill/>
                  </a:tcPr>
                </a:tc>
                <a:tc>
                  <a:txBody>
                    <a:bodyPr/>
                    <a:lstStyle/>
                    <a:p>
                      <a:pPr algn="ctr" fontAlgn="b"/>
                      <a:r>
                        <a:rPr lang="en-US" sz="1100" u="none" strike="noStrike" dirty="0">
                          <a:effectLst/>
                          <a:latin typeface="+mn-lt"/>
                        </a:rPr>
                        <a:t>0</a:t>
                      </a:r>
                      <a:endParaRPr lang="en-US" sz="1100" b="1" i="0" u="none" strike="noStrike" dirty="0">
                        <a:solidFill>
                          <a:srgbClr val="000000"/>
                        </a:solidFill>
                        <a:effectLst/>
                        <a:latin typeface="+mn-lt"/>
                      </a:endParaRPr>
                    </a:p>
                  </a:txBody>
                  <a:tcPr marL="6216" marR="6216" marT="6216" marB="0" anchor="b">
                    <a:noFill/>
                  </a:tcPr>
                </a:tc>
                <a:tc>
                  <a:txBody>
                    <a:bodyPr/>
                    <a:lstStyle/>
                    <a:p>
                      <a:pPr algn="l" fontAlgn="b"/>
                      <a:endParaRPr lang="en-US" sz="1100" b="0" i="0" u="none" strike="noStrike" dirty="0">
                        <a:solidFill>
                          <a:srgbClr val="000000"/>
                        </a:solidFill>
                        <a:effectLst/>
                        <a:latin typeface="+mn-lt"/>
                      </a:endParaRPr>
                    </a:p>
                  </a:txBody>
                  <a:tcPr marL="6216" marR="6216" marT="6216" marB="0" anchor="b">
                    <a:noFill/>
                  </a:tcPr>
                </a:tc>
                <a:tc>
                  <a:txBody>
                    <a:bodyPr/>
                    <a:lstStyle/>
                    <a:p>
                      <a:pPr algn="l" fontAlgn="b"/>
                      <a:endParaRPr lang="en-US" sz="700" b="0" i="0" u="none" strike="noStrike">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4102680602"/>
                  </a:ext>
                </a:extLst>
              </a:tr>
              <a:tr h="175879">
                <a:tc>
                  <a:txBody>
                    <a:bodyPr/>
                    <a:lstStyle/>
                    <a:p>
                      <a:pPr algn="l" fontAlgn="b"/>
                      <a:r>
                        <a:rPr lang="en-US" sz="1100" u="none" strike="noStrike">
                          <a:effectLst/>
                          <a:latin typeface="+mn-lt"/>
                        </a:rPr>
                        <a:t>NET INCOME</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2,060.98 </a:t>
                      </a:r>
                      <a:endParaRPr lang="en-US" sz="1100" b="1" i="0" u="none" strike="noStrike">
                        <a:solidFill>
                          <a:srgbClr val="000000"/>
                        </a:solidFill>
                        <a:effectLst/>
                        <a:latin typeface="+mn-lt"/>
                      </a:endParaRPr>
                    </a:p>
                  </a:txBody>
                  <a:tcPr marL="6216" marR="6216" marT="6216" marB="0" anchor="b">
                    <a:noFill/>
                  </a:tcPr>
                </a:tc>
                <a:tc>
                  <a:txBody>
                    <a:bodyPr/>
                    <a:lstStyle/>
                    <a:p>
                      <a:pPr algn="r" fontAlgn="b"/>
                      <a:r>
                        <a:rPr lang="en-US" sz="1100" u="none" strike="noStrike">
                          <a:effectLst/>
                          <a:latin typeface="+mn-lt"/>
                        </a:rPr>
                        <a:t>500.00</a:t>
                      </a:r>
                      <a:endParaRPr lang="en-US" sz="1100" b="1" i="0" u="none" strike="noStrike">
                        <a:solidFill>
                          <a:srgbClr val="000000"/>
                        </a:solidFill>
                        <a:effectLst/>
                        <a:latin typeface="+mn-lt"/>
                      </a:endParaRPr>
                    </a:p>
                  </a:txBody>
                  <a:tcPr marL="6216" marR="6216" marT="6216" marB="0" anchor="b">
                    <a:noFill/>
                  </a:tcPr>
                </a:tc>
                <a:tc>
                  <a:txBody>
                    <a:bodyPr/>
                    <a:lstStyle/>
                    <a:p>
                      <a:pPr algn="l" fontAlgn="b"/>
                      <a:r>
                        <a:rPr lang="en-US" sz="1100" u="none" strike="noStrike">
                          <a:effectLst/>
                          <a:latin typeface="+mn-lt"/>
                        </a:rPr>
                        <a:t> $  1,560.98 </a:t>
                      </a:r>
                      <a:endParaRPr lang="en-US" sz="1100" b="1" i="0" u="none" strike="noStrike">
                        <a:solidFill>
                          <a:srgbClr val="000000"/>
                        </a:solidFill>
                        <a:effectLst/>
                        <a:latin typeface="+mn-lt"/>
                      </a:endParaRPr>
                    </a:p>
                  </a:txBody>
                  <a:tcPr marL="6216" marR="6216" marT="6216" marB="0" anchor="b">
                    <a:noFill/>
                  </a:tcPr>
                </a:tc>
                <a:tc>
                  <a:txBody>
                    <a:bodyPr/>
                    <a:lstStyle/>
                    <a:p>
                      <a:pPr algn="l" fontAlgn="b"/>
                      <a:endParaRPr lang="en-US" sz="1100" b="0" i="0" u="none" strike="noStrike" dirty="0">
                        <a:solidFill>
                          <a:srgbClr val="000000"/>
                        </a:solidFill>
                        <a:effectLst/>
                        <a:latin typeface="+mn-lt"/>
                      </a:endParaRPr>
                    </a:p>
                  </a:txBody>
                  <a:tcPr marL="6216" marR="6216" marT="6216" marB="0" anchor="b">
                    <a:noFill/>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216" marR="6216" marT="6216" marB="0" anchor="b">
                    <a:noFill/>
                  </a:tcPr>
                </a:tc>
                <a:extLst>
                  <a:ext uri="{0D108BD9-81ED-4DB2-BD59-A6C34878D82A}">
                    <a16:rowId xmlns:a16="http://schemas.microsoft.com/office/drawing/2014/main" val="353054868"/>
                  </a:ext>
                </a:extLst>
              </a:tr>
            </a:tbl>
          </a:graphicData>
        </a:graphic>
      </p:graphicFrame>
    </p:spTree>
    <p:extLst>
      <p:ext uri="{BB962C8B-B14F-4D97-AF65-F5344CB8AC3E}">
        <p14:creationId xmlns:p14="http://schemas.microsoft.com/office/powerpoint/2010/main" val="1331741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9F93F7-EAA2-2EE7-901C-8998D095034E}"/>
              </a:ext>
            </a:extLst>
          </p:cNvPr>
          <p:cNvSpPr>
            <a:spLocks noGrp="1"/>
          </p:cNvSpPr>
          <p:nvPr>
            <p:ph type="sldNum" idx="12"/>
          </p:nvPr>
        </p:nvSpPr>
        <p:spPr/>
        <p:txBody>
          <a:bodyPr/>
          <a:lstStyle/>
          <a:p>
            <a:fld id="{00000000-1234-1234-1234-123412341234}" type="slidenum">
              <a:rPr lang="en-US" smtClean="0"/>
              <a:pPr/>
              <a:t>17</a:t>
            </a:fld>
            <a:endParaRPr lang="en-US"/>
          </a:p>
        </p:txBody>
      </p:sp>
      <p:pic>
        <p:nvPicPr>
          <p:cNvPr id="6" name="image1.png">
            <a:extLst>
              <a:ext uri="{FF2B5EF4-FFF2-40B4-BE49-F238E27FC236}">
                <a16:creationId xmlns:a16="http://schemas.microsoft.com/office/drawing/2014/main" id="{0A6102B0-5F3A-8E0A-3C71-B9DF2AAF4360}"/>
              </a:ext>
            </a:extLst>
          </p:cNvPr>
          <p:cNvPicPr preferRelativeResize="0"/>
          <p:nvPr/>
        </p:nvPicPr>
        <p:blipFill>
          <a:blip r:embed="rId2" cstate="print"/>
          <a:stretch>
            <a:fillRect/>
          </a:stretch>
        </p:blipFill>
        <p:spPr>
          <a:xfrm>
            <a:off x="641434" y="300446"/>
            <a:ext cx="2467526" cy="1058091"/>
          </a:xfrm>
          <a:prstGeom prst="rect">
            <a:avLst/>
          </a:prstGeom>
          <a:noFill/>
        </p:spPr>
      </p:pic>
      <p:sp>
        <p:nvSpPr>
          <p:cNvPr id="10" name="TextBox 9">
            <a:extLst>
              <a:ext uri="{FF2B5EF4-FFF2-40B4-BE49-F238E27FC236}">
                <a16:creationId xmlns:a16="http://schemas.microsoft.com/office/drawing/2014/main" id="{3F705335-BAC1-3DDE-4279-A5156BF6A23D}"/>
              </a:ext>
            </a:extLst>
          </p:cNvPr>
          <p:cNvSpPr txBox="1"/>
          <p:nvPr/>
        </p:nvSpPr>
        <p:spPr>
          <a:xfrm>
            <a:off x="3775166" y="522514"/>
            <a:ext cx="3474720" cy="861774"/>
          </a:xfrm>
          <a:prstGeom prst="rect">
            <a:avLst/>
          </a:prstGeom>
          <a:noFill/>
        </p:spPr>
        <p:txBody>
          <a:bodyPr wrap="square" rtlCol="0">
            <a:spAutoFit/>
          </a:bodyPr>
          <a:lstStyle/>
          <a:p>
            <a:pPr algn="ctr"/>
            <a:r>
              <a:rPr lang="en-US" sz="1000" b="1" dirty="0">
                <a:solidFill>
                  <a:schemeClr val="accent6">
                    <a:lumMod val="75000"/>
                  </a:schemeClr>
                </a:solidFill>
              </a:rPr>
              <a:t>MEADOWDALE HILLS </a:t>
            </a:r>
          </a:p>
          <a:p>
            <a:pPr algn="ctr"/>
            <a:r>
              <a:rPr lang="en-US" sz="1000" b="1" dirty="0">
                <a:solidFill>
                  <a:schemeClr val="accent6">
                    <a:lumMod val="75000"/>
                  </a:schemeClr>
                </a:solidFill>
              </a:rPr>
              <a:t>PROPERTY OWNERS’ ASSOCIATION</a:t>
            </a:r>
          </a:p>
          <a:p>
            <a:pPr algn="ctr"/>
            <a:r>
              <a:rPr lang="en-US" sz="1000" b="1" dirty="0">
                <a:solidFill>
                  <a:schemeClr val="accent6">
                    <a:lumMod val="75000"/>
                  </a:schemeClr>
                </a:solidFill>
              </a:rPr>
              <a:t>100 MEADOWVIEW DR.</a:t>
            </a:r>
          </a:p>
          <a:p>
            <a:pPr algn="ctr"/>
            <a:r>
              <a:rPr lang="en-US" sz="1000" b="1" dirty="0">
                <a:solidFill>
                  <a:schemeClr val="accent6">
                    <a:lumMod val="75000"/>
                  </a:schemeClr>
                </a:solidFill>
              </a:rPr>
              <a:t>ESTES PARK, CO 80517</a:t>
            </a:r>
          </a:p>
          <a:p>
            <a:pPr algn="ctr"/>
            <a:r>
              <a:rPr lang="en-US" sz="1000" b="1" dirty="0">
                <a:solidFill>
                  <a:schemeClr val="accent6">
                    <a:lumMod val="75000"/>
                  </a:schemeClr>
                </a:solidFill>
              </a:rPr>
              <a:t>www.MHPOA.COM</a:t>
            </a:r>
          </a:p>
        </p:txBody>
      </p:sp>
      <p:sp>
        <p:nvSpPr>
          <p:cNvPr id="13" name="TextBox 12">
            <a:extLst>
              <a:ext uri="{FF2B5EF4-FFF2-40B4-BE49-F238E27FC236}">
                <a16:creationId xmlns:a16="http://schemas.microsoft.com/office/drawing/2014/main" id="{F59F7827-F659-E245-BBD1-11D7C6FE4E34}"/>
              </a:ext>
            </a:extLst>
          </p:cNvPr>
          <p:cNvSpPr txBox="1"/>
          <p:nvPr/>
        </p:nvSpPr>
        <p:spPr>
          <a:xfrm>
            <a:off x="391886" y="1606731"/>
            <a:ext cx="8123465" cy="4480560"/>
          </a:xfrm>
          <a:prstGeom prst="rect">
            <a:avLst/>
          </a:prstGeom>
          <a:noFill/>
        </p:spPr>
        <p:txBody>
          <a:bodyPr wrap="square" rtlCol="0">
            <a:spAutoFit/>
          </a:bodyPr>
          <a:lstStyle/>
          <a:p>
            <a:endParaRPr lang="en-US" dirty="0"/>
          </a:p>
        </p:txBody>
      </p:sp>
      <p:sp>
        <p:nvSpPr>
          <p:cNvPr id="17" name="TextBox 16">
            <a:extLst>
              <a:ext uri="{FF2B5EF4-FFF2-40B4-BE49-F238E27FC236}">
                <a16:creationId xmlns:a16="http://schemas.microsoft.com/office/drawing/2014/main" id="{7E7848D1-DA8A-3863-F8B0-4A78895FE8D8}"/>
              </a:ext>
            </a:extLst>
          </p:cNvPr>
          <p:cNvSpPr txBox="1"/>
          <p:nvPr/>
        </p:nvSpPr>
        <p:spPr>
          <a:xfrm>
            <a:off x="391886" y="1606731"/>
            <a:ext cx="8360228" cy="4728755"/>
          </a:xfrm>
          <a:prstGeom prst="rect">
            <a:avLst/>
          </a:prstGeom>
          <a:noFill/>
        </p:spPr>
        <p:txBody>
          <a:bodyPr wrap="square" rtlCol="0">
            <a:spAutoFit/>
          </a:bodyPr>
          <a:lstStyle/>
          <a:p>
            <a:endParaRPr lang="en-US" dirty="0"/>
          </a:p>
        </p:txBody>
      </p:sp>
      <p:pic>
        <p:nvPicPr>
          <p:cNvPr id="19" name="Picture 18">
            <a:extLst>
              <a:ext uri="{FF2B5EF4-FFF2-40B4-BE49-F238E27FC236}">
                <a16:creationId xmlns:a16="http://schemas.microsoft.com/office/drawing/2014/main" id="{748EFA9A-41E0-056B-9D3D-9BBDACADDB51}"/>
              </a:ext>
            </a:extLst>
          </p:cNvPr>
          <p:cNvPicPr>
            <a:picLocks noChangeAspect="1"/>
          </p:cNvPicPr>
          <p:nvPr/>
        </p:nvPicPr>
        <p:blipFill>
          <a:blip r:embed="rId3"/>
          <a:stretch>
            <a:fillRect/>
          </a:stretch>
        </p:blipFill>
        <p:spPr>
          <a:xfrm>
            <a:off x="641434" y="1429157"/>
            <a:ext cx="7416716" cy="4906329"/>
          </a:xfrm>
          <a:prstGeom prst="rect">
            <a:avLst/>
          </a:prstGeom>
        </p:spPr>
      </p:pic>
    </p:spTree>
    <p:extLst>
      <p:ext uri="{BB962C8B-B14F-4D97-AF65-F5344CB8AC3E}">
        <p14:creationId xmlns:p14="http://schemas.microsoft.com/office/powerpoint/2010/main" val="497403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11"/>
        <p:cNvGrpSpPr/>
        <p:nvPr/>
      </p:nvGrpSpPr>
      <p:grpSpPr>
        <a:xfrm>
          <a:off x="0" y="0"/>
          <a:ext cx="0" cy="0"/>
          <a:chOff x="0" y="0"/>
          <a:chExt cx="0" cy="0"/>
        </a:xfrm>
      </p:grpSpPr>
      <p:sp>
        <p:nvSpPr>
          <p:cNvPr id="312" name="Google Shape;312;p9"/>
          <p:cNvSpPr txBox="1">
            <a:spLocks noGrp="1"/>
          </p:cNvSpPr>
          <p:nvPr>
            <p:ph type="title"/>
          </p:nvPr>
        </p:nvSpPr>
        <p:spPr>
          <a:xfrm>
            <a:off x="470053" y="136524"/>
            <a:ext cx="8229600" cy="1638488"/>
          </a:xfrm>
          <a:prstGeom prst="rect">
            <a:avLst/>
          </a:prstGeom>
          <a:noFill/>
          <a:ln>
            <a:noFill/>
          </a:ln>
        </p:spPr>
        <p:txBody>
          <a:bodyPr spcFirstLastPara="1" wrap="square" lIns="91425" tIns="45700" rIns="91425" bIns="45700" anchor="ctr" anchorCtr="0">
            <a:normAutofit/>
          </a:bodyPr>
          <a:lstStyle/>
          <a:p>
            <a:pPr>
              <a:buSzPct val="157142"/>
            </a:pPr>
            <a:r>
              <a:rPr lang="en-US" dirty="0">
                <a:solidFill>
                  <a:srgbClr val="FFFFFF"/>
                </a:solidFill>
              </a:rPr>
              <a:t>2024 </a:t>
            </a:r>
            <a:r>
              <a:rPr lang="en-US" dirty="0" err="1">
                <a:solidFill>
                  <a:srgbClr val="FFFFFF"/>
                </a:solidFill>
              </a:rPr>
              <a:t>MHPOA</a:t>
            </a:r>
            <a:r>
              <a:rPr lang="en-US" dirty="0">
                <a:solidFill>
                  <a:srgbClr val="FFFFFF"/>
                </a:solidFill>
              </a:rPr>
              <a:t> Budget Approval later in the year </a:t>
            </a:r>
            <a:endParaRPr dirty="0">
              <a:solidFill>
                <a:srgbClr val="FFFFFF"/>
              </a:solidFill>
            </a:endParaRPr>
          </a:p>
        </p:txBody>
      </p:sp>
      <p:sp>
        <p:nvSpPr>
          <p:cNvPr id="313" name="Google Shape;313;p9"/>
          <p:cNvSpPr txBox="1">
            <a:spLocks noGrp="1"/>
          </p:cNvSpPr>
          <p:nvPr>
            <p:ph type="body" idx="1"/>
          </p:nvPr>
        </p:nvSpPr>
        <p:spPr>
          <a:xfrm>
            <a:off x="470053" y="1465729"/>
            <a:ext cx="8229600" cy="4156547"/>
          </a:xfrm>
          <a:prstGeom prst="rect">
            <a:avLst/>
          </a:prstGeom>
          <a:noFill/>
          <a:ln>
            <a:noFill/>
          </a:ln>
        </p:spPr>
        <p:txBody>
          <a:bodyPr spcFirstLastPara="1" wrap="square" lIns="91425" tIns="45700" rIns="91425" bIns="45700" anchor="t" anchorCtr="0">
            <a:normAutofit lnSpcReduction="10000"/>
          </a:bodyPr>
          <a:lstStyle/>
          <a:p>
            <a:pPr marL="0" indent="0">
              <a:spcBef>
                <a:spcPts val="0"/>
              </a:spcBef>
              <a:buSzPct val="100000"/>
              <a:buNone/>
            </a:pPr>
            <a:endParaRPr sz="2400" dirty="0">
              <a:solidFill>
                <a:srgbClr val="FFFFFF"/>
              </a:solidFill>
            </a:endParaRPr>
          </a:p>
          <a:p>
            <a:pPr marL="457199" lvl="1" indent="0">
              <a:spcBef>
                <a:spcPts val="480"/>
              </a:spcBef>
              <a:buSzPct val="100000"/>
              <a:buNone/>
            </a:pPr>
            <a:r>
              <a:rPr lang="en-US" sz="2400" dirty="0">
                <a:solidFill>
                  <a:srgbClr val="FFFFFF"/>
                </a:solidFill>
              </a:rPr>
              <a:t>Article XII 12.2 “Each year, before the Association Annual Meeting, the Board of Directors shall adopt an Annual Budget as proposed by the Secretary-Treasurer”.</a:t>
            </a:r>
            <a:endParaRPr sz="2400" dirty="0">
              <a:solidFill>
                <a:srgbClr val="FFFFFF"/>
              </a:solidFill>
            </a:endParaRPr>
          </a:p>
          <a:p>
            <a:pPr marL="457199" lvl="1" indent="0">
              <a:spcBef>
                <a:spcPts val="480"/>
              </a:spcBef>
              <a:buSzPct val="100000"/>
              <a:buNone/>
            </a:pPr>
            <a:endParaRPr sz="2400" dirty="0">
              <a:solidFill>
                <a:srgbClr val="FFFFFF"/>
              </a:solidFill>
            </a:endParaRPr>
          </a:p>
          <a:p>
            <a:pPr marL="457199" lvl="1" indent="0">
              <a:spcBef>
                <a:spcPts val="480"/>
              </a:spcBef>
              <a:buSzPct val="100000"/>
              <a:buNone/>
            </a:pPr>
            <a:r>
              <a:rPr lang="en-US" sz="2400" dirty="0">
                <a:solidFill>
                  <a:srgbClr val="FFFFFF"/>
                </a:solidFill>
              </a:rPr>
              <a:t>Board approved adoption of 2023 budget to use in 2024 until enough actuals are available. A special budget approval meeting could be held in Oct-Nov to revisit and adopt more realistic budget for 2024.</a:t>
            </a:r>
            <a:endParaRPr dirty="0">
              <a:solidFill>
                <a:srgbClr val="FFFFFF"/>
              </a:solidFill>
            </a:endParaRPr>
          </a:p>
        </p:txBody>
      </p:sp>
      <p:sp>
        <p:nvSpPr>
          <p:cNvPr id="314" name="Google Shape;314;p9"/>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rgbClr val="FFFFFF"/>
                </a:solidFill>
              </a:rPr>
              <a:pPr/>
              <a:t>18</a:t>
            </a:fld>
            <a:endParaRPr>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18"/>
        <p:cNvGrpSpPr/>
        <p:nvPr/>
      </p:nvGrpSpPr>
      <p:grpSpPr>
        <a:xfrm>
          <a:off x="0" y="0"/>
          <a:ext cx="0" cy="0"/>
          <a:chOff x="0" y="0"/>
          <a:chExt cx="0" cy="0"/>
        </a:xfrm>
      </p:grpSpPr>
      <p:sp>
        <p:nvSpPr>
          <p:cNvPr id="319" name="Google Shape;319;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a:buSzPts val="4400"/>
            </a:pPr>
            <a:r>
              <a:rPr lang="en-US">
                <a:solidFill>
                  <a:srgbClr val="FFFFFF"/>
                </a:solidFill>
              </a:rPr>
              <a:t>Architecture Control Committee</a:t>
            </a:r>
            <a:endParaRPr>
              <a:solidFill>
                <a:srgbClr val="FFFFFF"/>
              </a:solidFill>
            </a:endParaRPr>
          </a:p>
        </p:txBody>
      </p:sp>
      <p:graphicFrame>
        <p:nvGraphicFramePr>
          <p:cNvPr id="320" name="Google Shape;320;p6"/>
          <p:cNvGraphicFramePr/>
          <p:nvPr/>
        </p:nvGraphicFramePr>
        <p:xfrm>
          <a:off x="1014248" y="1752602"/>
          <a:ext cx="7315201" cy="2819376"/>
        </p:xfrm>
        <a:graphic>
          <a:graphicData uri="http://schemas.openxmlformats.org/drawingml/2006/table">
            <a:tbl>
              <a:tblPr>
                <a:noFill/>
                <a:tableStyleId>{A3DCE9EF-8257-42B1-BD2F-43FBACF78E9F}</a:tableStyleId>
              </a:tblPr>
              <a:tblGrid>
                <a:gridCol w="2766475">
                  <a:extLst>
                    <a:ext uri="{9D8B030D-6E8A-4147-A177-3AD203B41FA5}">
                      <a16:colId xmlns:a16="http://schemas.microsoft.com/office/drawing/2014/main" val="20000"/>
                    </a:ext>
                  </a:extLst>
                </a:gridCol>
                <a:gridCol w="2340875">
                  <a:extLst>
                    <a:ext uri="{9D8B030D-6E8A-4147-A177-3AD203B41FA5}">
                      <a16:colId xmlns:a16="http://schemas.microsoft.com/office/drawing/2014/main" val="20001"/>
                    </a:ext>
                  </a:extLst>
                </a:gridCol>
                <a:gridCol w="2207851">
                  <a:extLst>
                    <a:ext uri="{9D8B030D-6E8A-4147-A177-3AD203B41FA5}">
                      <a16:colId xmlns:a16="http://schemas.microsoft.com/office/drawing/2014/main" val="20002"/>
                    </a:ext>
                  </a:extLst>
                </a:gridCol>
              </a:tblGrid>
              <a:tr h="700475">
                <a:tc>
                  <a:txBody>
                    <a:bodyPr/>
                    <a:lstStyle/>
                    <a:p>
                      <a:pPr marL="0" marR="0" lvl="0" indent="0" algn="ctr" rtl="0">
                        <a:lnSpc>
                          <a:spcPct val="100000"/>
                        </a:lnSpc>
                        <a:spcBef>
                          <a:spcPts val="0"/>
                        </a:spcBef>
                        <a:spcAft>
                          <a:spcPts val="0"/>
                        </a:spcAft>
                        <a:buClr>
                          <a:schemeClr val="dk1"/>
                        </a:buClr>
                        <a:buSzPts val="1800"/>
                        <a:buFont typeface="Calibri"/>
                        <a:buNone/>
                      </a:pPr>
                      <a:r>
                        <a:rPr lang="en-US" sz="1800" b="1" u="none" strike="noStrike" cap="none"/>
                        <a:t> Office</a:t>
                      </a:r>
                      <a:endParaRPr sz="1800" b="1"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t> Current</a:t>
                      </a:r>
                      <a:endParaRPr sz="1800" b="1"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endParaRPr sz="1800" b="1"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823051">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Chair</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Keith Pearson</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479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Member-at-Large 1</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Sarah Westerheide</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479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Member-at-Large 2</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Ron Nicholson</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endParaRPr sz="1400" u="none" strike="noStrike" cap="none"/>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321" name="Google Shape;321;p6"/>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chemeClr val="bg1"/>
                </a:solidFill>
              </a:rPr>
              <a:pPr/>
              <a:t>19</a:t>
            </a:fld>
            <a:endParaRPr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51"/>
        <p:cNvGrpSpPr/>
        <p:nvPr/>
      </p:nvGrpSpPr>
      <p:grpSpPr>
        <a:xfrm>
          <a:off x="0" y="0"/>
          <a:ext cx="0" cy="0"/>
          <a:chOff x="0" y="0"/>
          <a:chExt cx="0" cy="0"/>
        </a:xfrm>
      </p:grpSpPr>
      <p:sp>
        <p:nvSpPr>
          <p:cNvPr id="152" name="Google Shape;152;p2"/>
          <p:cNvSpPr txBox="1">
            <a:spLocks noGrp="1"/>
          </p:cNvSpPr>
          <p:nvPr>
            <p:ph type="title"/>
          </p:nvPr>
        </p:nvSpPr>
        <p:spPr>
          <a:xfrm>
            <a:off x="457200" y="274638"/>
            <a:ext cx="8229600" cy="855762"/>
          </a:xfrm>
          <a:prstGeom prst="rect">
            <a:avLst/>
          </a:prstGeom>
          <a:noFill/>
          <a:ln>
            <a:noFill/>
          </a:ln>
        </p:spPr>
        <p:txBody>
          <a:bodyPr spcFirstLastPara="1" wrap="square" lIns="91425" tIns="45700" rIns="91425" bIns="45700" anchor="ctr" anchorCtr="0">
            <a:normAutofit/>
          </a:bodyPr>
          <a:lstStyle/>
          <a:p>
            <a:pPr>
              <a:buSzPts val="4400"/>
            </a:pPr>
            <a:r>
              <a:rPr lang="en-US" dirty="0" err="1">
                <a:solidFill>
                  <a:srgbClr val="FFFFFF"/>
                </a:solidFill>
              </a:rPr>
              <a:t>MHPOA</a:t>
            </a:r>
            <a:r>
              <a:rPr lang="en-US" dirty="0">
                <a:solidFill>
                  <a:srgbClr val="FFFFFF"/>
                </a:solidFill>
              </a:rPr>
              <a:t> Annual Meeting Agenda</a:t>
            </a:r>
            <a:endParaRPr dirty="0">
              <a:solidFill>
                <a:srgbClr val="FFFFFF"/>
              </a:solidFill>
            </a:endParaRPr>
          </a:p>
        </p:txBody>
      </p:sp>
      <p:sp>
        <p:nvSpPr>
          <p:cNvPr id="153" name="Google Shape;153;p2"/>
          <p:cNvSpPr txBox="1">
            <a:spLocks noGrp="1"/>
          </p:cNvSpPr>
          <p:nvPr>
            <p:ph type="body" idx="1"/>
          </p:nvPr>
        </p:nvSpPr>
        <p:spPr>
          <a:xfrm>
            <a:off x="457200" y="1600200"/>
            <a:ext cx="4038600" cy="4398600"/>
          </a:xfrm>
          <a:prstGeom prst="rect">
            <a:avLst/>
          </a:prstGeom>
          <a:noFill/>
          <a:ln>
            <a:noFill/>
          </a:ln>
        </p:spPr>
        <p:txBody>
          <a:bodyPr spcFirstLastPara="1" wrap="square" lIns="91425" tIns="45700" rIns="91425" bIns="45700" anchor="t" anchorCtr="0">
            <a:normAutofit fontScale="55000" lnSpcReduction="20000"/>
          </a:bodyPr>
          <a:lstStyle/>
          <a:p>
            <a:pPr marL="0" indent="0">
              <a:spcBef>
                <a:spcPts val="0"/>
              </a:spcBef>
              <a:buSzPct val="100000"/>
              <a:buNone/>
            </a:pPr>
            <a:r>
              <a:rPr lang="en-US" sz="2900" dirty="0">
                <a:solidFill>
                  <a:srgbClr val="FFFFFF"/>
                </a:solidFill>
              </a:rPr>
              <a:t>1. Introduce Larimer County Commissioner Jody </a:t>
            </a:r>
            <a:r>
              <a:rPr lang="en-US" sz="2900" dirty="0" err="1">
                <a:solidFill>
                  <a:srgbClr val="FFFFFF"/>
                </a:solidFill>
              </a:rPr>
              <a:t>Shadduck</a:t>
            </a:r>
            <a:r>
              <a:rPr lang="en-US" sz="2900" dirty="0">
                <a:solidFill>
                  <a:srgbClr val="FFFFFF"/>
                </a:solidFill>
              </a:rPr>
              <a:t>-McNally</a:t>
            </a:r>
          </a:p>
          <a:p>
            <a:pPr marL="0" indent="0">
              <a:spcBef>
                <a:spcPts val="0"/>
              </a:spcBef>
              <a:buSzPct val="100000"/>
              <a:buNone/>
            </a:pPr>
            <a:endParaRPr lang="en-US" sz="2900" dirty="0">
              <a:solidFill>
                <a:srgbClr val="FFFFFF"/>
              </a:solidFill>
            </a:endParaRPr>
          </a:p>
          <a:p>
            <a:pPr marL="0" indent="0">
              <a:spcBef>
                <a:spcPts val="0"/>
              </a:spcBef>
              <a:buSzPct val="100000"/>
              <a:buNone/>
            </a:pPr>
            <a:r>
              <a:rPr lang="en-US" sz="2900" dirty="0">
                <a:solidFill>
                  <a:srgbClr val="FFFFFF"/>
                </a:solidFill>
              </a:rPr>
              <a:t>2. Approve 2022 Annual Meeting Minutes</a:t>
            </a:r>
            <a:endParaRPr sz="2900" dirty="0">
              <a:solidFill>
                <a:srgbClr val="FFFFFF"/>
              </a:solidFill>
            </a:endParaRPr>
          </a:p>
          <a:p>
            <a:pPr marL="0" indent="0">
              <a:spcBef>
                <a:spcPts val="0"/>
              </a:spcBef>
              <a:buSzPct val="100000"/>
              <a:buNone/>
            </a:pPr>
            <a:endParaRPr sz="2900" dirty="0">
              <a:solidFill>
                <a:srgbClr val="FFFFFF"/>
              </a:solidFill>
            </a:endParaRPr>
          </a:p>
          <a:p>
            <a:pPr marL="0" indent="0">
              <a:spcBef>
                <a:spcPts val="444"/>
              </a:spcBef>
              <a:buSzPct val="100000"/>
              <a:buNone/>
            </a:pPr>
            <a:r>
              <a:rPr lang="en-US" sz="2900" dirty="0">
                <a:solidFill>
                  <a:srgbClr val="FFFFFF"/>
                </a:solidFill>
              </a:rPr>
              <a:t>3. Elections: 2023-2024 Board </a:t>
            </a:r>
            <a:endParaRPr sz="2900" dirty="0">
              <a:solidFill>
                <a:srgbClr val="FFFFFF"/>
              </a:solidFill>
            </a:endParaRPr>
          </a:p>
          <a:p>
            <a:pPr marL="0" indent="0">
              <a:spcBef>
                <a:spcPts val="444"/>
              </a:spcBef>
              <a:buSzPct val="100000"/>
              <a:buNone/>
            </a:pPr>
            <a:r>
              <a:rPr lang="en-US" sz="2900" dirty="0">
                <a:solidFill>
                  <a:srgbClr val="FFFFFF"/>
                </a:solidFill>
              </a:rPr>
              <a:t>     </a:t>
            </a:r>
            <a:endParaRPr sz="2900" dirty="0">
              <a:solidFill>
                <a:srgbClr val="FFFFFF"/>
              </a:solidFill>
            </a:endParaRPr>
          </a:p>
          <a:p>
            <a:pPr marL="0" indent="0">
              <a:spcBef>
                <a:spcPts val="444"/>
              </a:spcBef>
              <a:buSzPct val="100000"/>
              <a:buNone/>
            </a:pPr>
            <a:r>
              <a:rPr lang="en-US" sz="2900" dirty="0">
                <a:solidFill>
                  <a:srgbClr val="FFFFFF"/>
                </a:solidFill>
              </a:rPr>
              <a:t>4. Fire Safety Reminder</a:t>
            </a:r>
            <a:endParaRPr sz="2900" dirty="0">
              <a:solidFill>
                <a:srgbClr val="FFFFFF"/>
              </a:solidFill>
            </a:endParaRPr>
          </a:p>
          <a:p>
            <a:pPr marL="0" indent="0">
              <a:spcBef>
                <a:spcPts val="444"/>
              </a:spcBef>
              <a:buSzPct val="100000"/>
              <a:buNone/>
            </a:pPr>
            <a:endParaRPr sz="2900" dirty="0">
              <a:solidFill>
                <a:srgbClr val="FFFFFF"/>
              </a:solidFill>
            </a:endParaRPr>
          </a:p>
          <a:p>
            <a:pPr marL="0" indent="0">
              <a:spcBef>
                <a:spcPts val="444"/>
              </a:spcBef>
              <a:buSzPct val="100000"/>
              <a:buNone/>
            </a:pPr>
            <a:r>
              <a:rPr lang="en-US" sz="2900" dirty="0">
                <a:solidFill>
                  <a:srgbClr val="FFFFFF"/>
                </a:solidFill>
              </a:rPr>
              <a:t>5. Short Term Rental Amendment Update</a:t>
            </a:r>
          </a:p>
          <a:p>
            <a:pPr marL="0" indent="0">
              <a:spcBef>
                <a:spcPts val="444"/>
              </a:spcBef>
              <a:buSzPct val="100000"/>
              <a:buNone/>
            </a:pPr>
            <a:endParaRPr lang="en-US" sz="2900" dirty="0">
              <a:solidFill>
                <a:srgbClr val="FFFFFF"/>
              </a:solidFill>
            </a:endParaRPr>
          </a:p>
          <a:p>
            <a:pPr marL="0" indent="0">
              <a:spcBef>
                <a:spcPts val="444"/>
              </a:spcBef>
              <a:buSzPct val="100000"/>
              <a:buNone/>
            </a:pPr>
            <a:r>
              <a:rPr lang="en-US" sz="2900" dirty="0">
                <a:solidFill>
                  <a:srgbClr val="FFFFFF"/>
                </a:solidFill>
              </a:rPr>
              <a:t>6. Guest, Commissioner Jody </a:t>
            </a:r>
            <a:r>
              <a:rPr lang="en-US" sz="2900" dirty="0" err="1">
                <a:solidFill>
                  <a:srgbClr val="FFFFFF"/>
                </a:solidFill>
              </a:rPr>
              <a:t>Shadduck</a:t>
            </a:r>
            <a:r>
              <a:rPr lang="en-US" sz="2900" dirty="0">
                <a:solidFill>
                  <a:srgbClr val="FFFFFF"/>
                </a:solidFill>
              </a:rPr>
              <a:t>-McNally </a:t>
            </a:r>
          </a:p>
          <a:p>
            <a:pPr marL="0" indent="0">
              <a:spcBef>
                <a:spcPts val="444"/>
              </a:spcBef>
              <a:buSzPct val="100000"/>
              <a:buNone/>
            </a:pPr>
            <a:endParaRPr lang="en-US" sz="2900" dirty="0">
              <a:solidFill>
                <a:srgbClr val="FFFFFF"/>
              </a:solidFill>
            </a:endParaRPr>
          </a:p>
          <a:p>
            <a:pPr marL="0" indent="0">
              <a:spcBef>
                <a:spcPts val="444"/>
              </a:spcBef>
              <a:buSzPct val="100000"/>
              <a:buNone/>
            </a:pPr>
            <a:r>
              <a:rPr lang="en-US" sz="2900" dirty="0">
                <a:solidFill>
                  <a:srgbClr val="FFFFFF"/>
                </a:solidFill>
              </a:rPr>
              <a:t>7. Proposed Article IV 4.3 bylaw change; Proposed Article V 5.2 bylaw change</a:t>
            </a:r>
            <a:endParaRPr sz="2900" dirty="0">
              <a:solidFill>
                <a:srgbClr val="FFFFFF"/>
              </a:solidFill>
            </a:endParaRPr>
          </a:p>
          <a:p>
            <a:pPr marL="0" indent="0">
              <a:spcBef>
                <a:spcPts val="444"/>
              </a:spcBef>
              <a:buSzPct val="100000"/>
              <a:buNone/>
            </a:pPr>
            <a:endParaRPr sz="2600" dirty="0">
              <a:solidFill>
                <a:srgbClr val="FFFFFF"/>
              </a:solidFill>
            </a:endParaRPr>
          </a:p>
          <a:p>
            <a:pPr marL="0" indent="0">
              <a:spcBef>
                <a:spcPts val="444"/>
              </a:spcBef>
              <a:spcAft>
                <a:spcPts val="1200"/>
              </a:spcAft>
              <a:buSzPct val="100000"/>
              <a:buNone/>
            </a:pPr>
            <a:endParaRPr sz="2400" dirty="0">
              <a:solidFill>
                <a:srgbClr val="FFFFFF"/>
              </a:solidFill>
            </a:endParaRPr>
          </a:p>
        </p:txBody>
      </p:sp>
      <p:sp>
        <p:nvSpPr>
          <p:cNvPr id="154" name="Google Shape;154;p2"/>
          <p:cNvSpPr txBox="1">
            <a:spLocks noGrp="1"/>
          </p:cNvSpPr>
          <p:nvPr>
            <p:ph type="body" idx="2"/>
          </p:nvPr>
        </p:nvSpPr>
        <p:spPr>
          <a:xfrm>
            <a:off x="4648200" y="1600200"/>
            <a:ext cx="4191000" cy="4127400"/>
          </a:xfrm>
          <a:prstGeom prst="rect">
            <a:avLst/>
          </a:prstGeom>
          <a:noFill/>
          <a:ln>
            <a:noFill/>
          </a:ln>
        </p:spPr>
        <p:txBody>
          <a:bodyPr spcFirstLastPara="1" wrap="square" lIns="91425" tIns="45700" rIns="91425" bIns="45700" anchor="t" anchorCtr="0">
            <a:normAutofit/>
          </a:bodyPr>
          <a:lstStyle/>
          <a:p>
            <a:pPr marL="0" indent="0">
              <a:spcBef>
                <a:spcPts val="444"/>
              </a:spcBef>
              <a:buSzPct val="100000"/>
              <a:buNone/>
            </a:pPr>
            <a:r>
              <a:rPr lang="en-US" sz="1600" dirty="0">
                <a:solidFill>
                  <a:srgbClr val="FFFFFF"/>
                </a:solidFill>
              </a:rPr>
              <a:t>8. 2022 Yearend </a:t>
            </a:r>
            <a:r>
              <a:rPr lang="en-US" sz="1600" dirty="0">
                <a:solidFill>
                  <a:schemeClr val="lt1"/>
                </a:solidFill>
              </a:rPr>
              <a:t>Financials</a:t>
            </a:r>
            <a:r>
              <a:rPr lang="en-US" sz="1600" dirty="0">
                <a:solidFill>
                  <a:srgbClr val="FFFFFF"/>
                </a:solidFill>
              </a:rPr>
              <a:t>; 2023 1</a:t>
            </a:r>
            <a:r>
              <a:rPr lang="en-US" sz="1600" baseline="30000" dirty="0">
                <a:solidFill>
                  <a:srgbClr val="FFFFFF"/>
                </a:solidFill>
              </a:rPr>
              <a:t>st</a:t>
            </a:r>
            <a:r>
              <a:rPr lang="en-US" sz="1600" dirty="0">
                <a:solidFill>
                  <a:srgbClr val="FFFFFF"/>
                </a:solidFill>
              </a:rPr>
              <a:t> Quarter Financials</a:t>
            </a:r>
          </a:p>
          <a:p>
            <a:pPr marL="0" indent="0">
              <a:spcBef>
                <a:spcPts val="444"/>
              </a:spcBef>
              <a:buSzPct val="100000"/>
              <a:buNone/>
            </a:pPr>
            <a:endParaRPr lang="en-US" sz="1600" dirty="0">
              <a:solidFill>
                <a:srgbClr val="FFFFFF"/>
              </a:solidFill>
            </a:endParaRPr>
          </a:p>
          <a:p>
            <a:pPr marL="0" indent="0">
              <a:spcBef>
                <a:spcPts val="444"/>
              </a:spcBef>
              <a:buSzPct val="100000"/>
              <a:buNone/>
            </a:pPr>
            <a:r>
              <a:rPr lang="en-US" sz="1600" dirty="0">
                <a:solidFill>
                  <a:srgbClr val="FFFFFF"/>
                </a:solidFill>
              </a:rPr>
              <a:t>9. </a:t>
            </a:r>
            <a:r>
              <a:rPr lang="en-US" sz="1600" dirty="0">
                <a:solidFill>
                  <a:schemeClr val="lt1"/>
                </a:solidFill>
              </a:rPr>
              <a:t>2024 Budget-November</a:t>
            </a:r>
            <a:endParaRPr sz="1600" dirty="0">
              <a:solidFill>
                <a:schemeClr val="lt1"/>
              </a:solidFill>
            </a:endParaRPr>
          </a:p>
          <a:p>
            <a:pPr marL="0" indent="0">
              <a:spcBef>
                <a:spcPts val="0"/>
              </a:spcBef>
              <a:buSzPct val="100000"/>
              <a:buNone/>
            </a:pPr>
            <a:endParaRPr sz="1600" dirty="0">
              <a:solidFill>
                <a:srgbClr val="FFFFFF"/>
              </a:solidFill>
            </a:endParaRPr>
          </a:p>
          <a:p>
            <a:pPr marL="0" indent="0">
              <a:spcBef>
                <a:spcPts val="0"/>
              </a:spcBef>
              <a:buSzPct val="100000"/>
              <a:buNone/>
            </a:pPr>
            <a:r>
              <a:rPr lang="en-US" sz="1600" dirty="0">
                <a:solidFill>
                  <a:srgbClr val="FFFFFF"/>
                </a:solidFill>
              </a:rPr>
              <a:t>10. ACC-Architectural Control Committee</a:t>
            </a:r>
            <a:endParaRPr sz="1600" dirty="0">
              <a:solidFill>
                <a:srgbClr val="FFFFFF"/>
              </a:solidFill>
            </a:endParaRPr>
          </a:p>
          <a:p>
            <a:pPr marL="0" indent="0">
              <a:spcBef>
                <a:spcPts val="0"/>
              </a:spcBef>
              <a:buSzPct val="100000"/>
              <a:buNone/>
            </a:pPr>
            <a:endParaRPr sz="1600" dirty="0">
              <a:solidFill>
                <a:srgbClr val="FFFFFF"/>
              </a:solidFill>
            </a:endParaRPr>
          </a:p>
          <a:p>
            <a:pPr marL="0" indent="0">
              <a:spcBef>
                <a:spcPts val="0"/>
              </a:spcBef>
              <a:buSzPct val="100000"/>
              <a:buNone/>
            </a:pPr>
            <a:r>
              <a:rPr lang="en-US" sz="1600" dirty="0">
                <a:solidFill>
                  <a:srgbClr val="FFFFFF"/>
                </a:solidFill>
              </a:rPr>
              <a:t>11. GID-11 Roads Report</a:t>
            </a:r>
            <a:endParaRPr sz="1600" dirty="0">
              <a:solidFill>
                <a:srgbClr val="FFFFFF"/>
              </a:solidFill>
            </a:endParaRPr>
          </a:p>
          <a:p>
            <a:pPr marL="0" indent="0">
              <a:spcBef>
                <a:spcPts val="444"/>
              </a:spcBef>
              <a:buSzPct val="100000"/>
              <a:buNone/>
            </a:pPr>
            <a:endParaRPr sz="1600" dirty="0">
              <a:solidFill>
                <a:srgbClr val="FFFFFF"/>
              </a:solidFill>
            </a:endParaRPr>
          </a:p>
          <a:p>
            <a:pPr marL="0" indent="0">
              <a:spcBef>
                <a:spcPts val="444"/>
              </a:spcBef>
              <a:buSzPct val="100000"/>
              <a:buNone/>
            </a:pPr>
            <a:r>
              <a:rPr lang="en-US" sz="1600" dirty="0">
                <a:solidFill>
                  <a:srgbClr val="FFFFFF"/>
                </a:solidFill>
              </a:rPr>
              <a:t>12. Brief Mentions</a:t>
            </a:r>
            <a:endParaRPr sz="1600" dirty="0">
              <a:solidFill>
                <a:srgbClr val="FFFFFF"/>
              </a:solidFill>
            </a:endParaRPr>
          </a:p>
          <a:p>
            <a:pPr marL="0" indent="0">
              <a:spcBef>
                <a:spcPts val="444"/>
              </a:spcBef>
              <a:buSzPct val="100000"/>
              <a:buNone/>
            </a:pPr>
            <a:endParaRPr sz="1600" dirty="0">
              <a:solidFill>
                <a:srgbClr val="FFFFFF"/>
              </a:solidFill>
            </a:endParaRPr>
          </a:p>
          <a:p>
            <a:pPr marL="0" indent="0">
              <a:spcBef>
                <a:spcPts val="444"/>
              </a:spcBef>
              <a:buSzPct val="100000"/>
              <a:buNone/>
            </a:pPr>
            <a:r>
              <a:rPr lang="en-US" sz="1600" dirty="0">
                <a:solidFill>
                  <a:srgbClr val="FFFFFF"/>
                </a:solidFill>
              </a:rPr>
              <a:t>13. Any New Business</a:t>
            </a:r>
            <a:endParaRPr sz="1600" dirty="0">
              <a:solidFill>
                <a:srgbClr val="FFFFFF"/>
              </a:solidFill>
            </a:endParaRPr>
          </a:p>
          <a:p>
            <a:pPr marL="0" indent="0">
              <a:spcBef>
                <a:spcPts val="518"/>
              </a:spcBef>
              <a:spcAft>
                <a:spcPts val="1200"/>
              </a:spcAft>
              <a:buSzPct val="100000"/>
              <a:buNone/>
            </a:pPr>
            <a:endParaRPr dirty="0">
              <a:solidFill>
                <a:srgbClr val="FFFFFF"/>
              </a:solidFill>
            </a:endParaRPr>
          </a:p>
        </p:txBody>
      </p:sp>
      <p:sp>
        <p:nvSpPr>
          <p:cNvPr id="155" name="Google Shape;155;p2"/>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rgbClr val="FFFFFF"/>
                </a:solidFill>
              </a:rPr>
              <a:pPr/>
              <a:t>2</a:t>
            </a:fld>
            <a:endParaRPr>
              <a:solidFill>
                <a:srgbClr val="FFFFFF"/>
              </a:solidFill>
            </a:endParaRPr>
          </a:p>
        </p:txBody>
      </p:sp>
      <p:sp>
        <p:nvSpPr>
          <p:cNvPr id="2" name="Rectangle 1">
            <a:extLst>
              <a:ext uri="{FF2B5EF4-FFF2-40B4-BE49-F238E27FC236}">
                <a16:creationId xmlns:a16="http://schemas.microsoft.com/office/drawing/2014/main" id="{88B5816A-BF28-6555-635A-5774B9DBE5F4}"/>
              </a:ext>
            </a:extLst>
          </p:cNvPr>
          <p:cNvSpPr>
            <a:spLocks noChangeArrowheads="1"/>
          </p:cNvSpPr>
          <p:nvPr/>
        </p:nvSpPr>
        <p:spPr bwMode="auto">
          <a:xfrm>
            <a:off x="0" y="-138497"/>
            <a:ext cx="22153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eaLnBrk="0" fontAlgn="base" hangingPunct="0">
              <a:spcBef>
                <a:spcPct val="0"/>
              </a:spcBef>
              <a:spcAft>
                <a:spcPct val="0"/>
              </a:spcAft>
              <a:buClrTx/>
            </a:pPr>
            <a:r>
              <a:rPr lang="en-US" altLang="en-US" sz="1800">
                <a:solidFill>
                  <a:schemeClr val="tx1"/>
                </a:solidFill>
                <a:latin typeface="-webkit-system-font"/>
              </a:rPr>
              <a:t>Jody Shadduck-McNally</a:t>
            </a:r>
            <a:endParaRPr lang="en-US" altLang="en-US" sz="1800">
              <a:solidFill>
                <a:schemeClr val="tx1"/>
              </a:solidFill>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26"/>
        <p:cNvGrpSpPr/>
        <p:nvPr/>
      </p:nvGrpSpPr>
      <p:grpSpPr>
        <a:xfrm>
          <a:off x="0" y="0"/>
          <a:ext cx="0" cy="0"/>
          <a:chOff x="0" y="0"/>
          <a:chExt cx="0" cy="0"/>
        </a:xfrm>
      </p:grpSpPr>
      <p:sp>
        <p:nvSpPr>
          <p:cNvPr id="327" name="Google Shape;327;p11"/>
          <p:cNvSpPr txBox="1">
            <a:spLocks noGrp="1"/>
          </p:cNvSpPr>
          <p:nvPr>
            <p:ph type="title"/>
          </p:nvPr>
        </p:nvSpPr>
        <p:spPr>
          <a:xfrm>
            <a:off x="457200" y="274638"/>
            <a:ext cx="8229600" cy="953271"/>
          </a:xfrm>
          <a:prstGeom prst="rect">
            <a:avLst/>
          </a:prstGeom>
          <a:noFill/>
          <a:ln>
            <a:noFill/>
          </a:ln>
        </p:spPr>
        <p:txBody>
          <a:bodyPr spcFirstLastPara="1" wrap="square" lIns="91425" tIns="45700" rIns="91425" bIns="45700" anchor="ctr" anchorCtr="0">
            <a:normAutofit/>
          </a:bodyPr>
          <a:lstStyle/>
          <a:p>
            <a:pPr>
              <a:buSzPts val="4400"/>
            </a:pPr>
            <a:r>
              <a:rPr lang="en-US" dirty="0">
                <a:solidFill>
                  <a:srgbClr val="FFFFFF"/>
                </a:solidFill>
              </a:rPr>
              <a:t>Architecture Control Committee</a:t>
            </a:r>
            <a:endParaRPr dirty="0">
              <a:solidFill>
                <a:srgbClr val="FFFFFF"/>
              </a:solidFill>
            </a:endParaRPr>
          </a:p>
        </p:txBody>
      </p:sp>
      <p:sp>
        <p:nvSpPr>
          <p:cNvPr id="328" name="Google Shape;328;p11"/>
          <p:cNvSpPr txBox="1">
            <a:spLocks noGrp="1"/>
          </p:cNvSpPr>
          <p:nvPr>
            <p:ph type="body" idx="1"/>
          </p:nvPr>
        </p:nvSpPr>
        <p:spPr>
          <a:xfrm>
            <a:off x="457200" y="1227909"/>
            <a:ext cx="8229600" cy="5128441"/>
          </a:xfrm>
          <a:prstGeom prst="rect">
            <a:avLst/>
          </a:prstGeom>
          <a:noFill/>
          <a:ln>
            <a:noFill/>
          </a:ln>
        </p:spPr>
        <p:txBody>
          <a:bodyPr spcFirstLastPara="1" wrap="square" lIns="91425" tIns="45700" rIns="91425" bIns="45700" anchor="t" anchorCtr="0">
            <a:normAutofit lnSpcReduction="10000"/>
          </a:bodyPr>
          <a:lstStyle/>
          <a:p>
            <a:pPr marL="0" indent="0">
              <a:lnSpc>
                <a:spcPct val="100000"/>
              </a:lnSpc>
              <a:spcBef>
                <a:spcPts val="0"/>
              </a:spcBef>
              <a:buSzPct val="100000"/>
              <a:buNone/>
            </a:pPr>
            <a:r>
              <a:rPr lang="en-US" sz="2200" dirty="0">
                <a:solidFill>
                  <a:srgbClr val="FFFFFF"/>
                </a:solidFill>
              </a:rPr>
              <a:t>ACC: Keith Pearson, Chair, </a:t>
            </a:r>
            <a:r>
              <a:rPr lang="en-US" sz="2400" dirty="0">
                <a:solidFill>
                  <a:srgbClr val="FFFFFF"/>
                </a:solidFill>
              </a:rPr>
              <a:t>Ron Nicholson, Sarah </a:t>
            </a:r>
            <a:r>
              <a:rPr lang="en-US" sz="2400" dirty="0" err="1">
                <a:solidFill>
                  <a:srgbClr val="FFFFFF"/>
                </a:solidFill>
              </a:rPr>
              <a:t>Westerheide</a:t>
            </a:r>
            <a:r>
              <a:rPr lang="en-US" sz="2400" dirty="0">
                <a:solidFill>
                  <a:srgbClr val="FFFFFF"/>
                </a:solidFill>
              </a:rPr>
              <a:t> </a:t>
            </a:r>
            <a:endParaRPr dirty="0">
              <a:solidFill>
                <a:srgbClr val="FFFFFF"/>
              </a:solidFill>
            </a:endParaRPr>
          </a:p>
          <a:p>
            <a:pPr marL="0" indent="0">
              <a:lnSpc>
                <a:spcPct val="100000"/>
              </a:lnSpc>
              <a:spcBef>
                <a:spcPts val="0"/>
              </a:spcBef>
              <a:buSzPct val="100000"/>
              <a:buNone/>
            </a:pPr>
            <a:endParaRPr sz="1000" dirty="0">
              <a:solidFill>
                <a:srgbClr val="FFFFFF"/>
              </a:solidFill>
            </a:endParaRPr>
          </a:p>
          <a:p>
            <a:pPr marL="0" indent="0">
              <a:lnSpc>
                <a:spcPct val="100000"/>
              </a:lnSpc>
              <a:spcBef>
                <a:spcPts val="440"/>
              </a:spcBef>
              <a:buSzPct val="100000"/>
              <a:buNone/>
            </a:pPr>
            <a:r>
              <a:rPr lang="en-US" sz="2200" dirty="0">
                <a:solidFill>
                  <a:srgbClr val="FFFFFF"/>
                </a:solidFill>
              </a:rPr>
              <a:t>ACC review and approval required before starting construction on new, additions, or renovation construction</a:t>
            </a:r>
            <a:endParaRPr dirty="0">
              <a:solidFill>
                <a:srgbClr val="FFFFFF"/>
              </a:solidFill>
            </a:endParaRPr>
          </a:p>
          <a:p>
            <a:pPr marL="0" indent="0">
              <a:lnSpc>
                <a:spcPct val="100000"/>
              </a:lnSpc>
              <a:spcBef>
                <a:spcPts val="200"/>
              </a:spcBef>
              <a:buSzPct val="100000"/>
              <a:buNone/>
            </a:pPr>
            <a:endParaRPr sz="1000" dirty="0">
              <a:solidFill>
                <a:srgbClr val="FFFFFF"/>
              </a:solidFill>
            </a:endParaRPr>
          </a:p>
          <a:p>
            <a:pPr marL="0" indent="0">
              <a:lnSpc>
                <a:spcPct val="100000"/>
              </a:lnSpc>
              <a:spcBef>
                <a:spcPts val="440"/>
              </a:spcBef>
              <a:buSzPct val="100000"/>
              <a:buNone/>
            </a:pPr>
            <a:r>
              <a:rPr lang="en-US" sz="2200" dirty="0">
                <a:solidFill>
                  <a:srgbClr val="FFFFFF"/>
                </a:solidFill>
              </a:rPr>
              <a:t>Structures must be residential, single family - One dwelling per lot, plus one detached garage and one storage building.  </a:t>
            </a:r>
          </a:p>
          <a:p>
            <a:pPr marL="0" indent="0">
              <a:lnSpc>
                <a:spcPct val="100000"/>
              </a:lnSpc>
              <a:spcBef>
                <a:spcPts val="440"/>
              </a:spcBef>
              <a:buSzPct val="100000"/>
              <a:buNone/>
            </a:pPr>
            <a:endParaRPr lang="en-US" sz="2200" dirty="0">
              <a:solidFill>
                <a:srgbClr val="FFFFFF"/>
              </a:solidFill>
            </a:endParaRPr>
          </a:p>
          <a:p>
            <a:pPr marL="0" indent="0">
              <a:lnSpc>
                <a:spcPct val="100000"/>
              </a:lnSpc>
              <a:spcBef>
                <a:spcPts val="440"/>
              </a:spcBef>
              <a:buSzPct val="100000"/>
              <a:buNone/>
            </a:pPr>
            <a:r>
              <a:rPr lang="en-US" sz="2200" dirty="0">
                <a:solidFill>
                  <a:srgbClr val="FFFFFF"/>
                </a:solidFill>
              </a:rPr>
              <a:t>Home-based businesses have limitations.</a:t>
            </a:r>
            <a:endParaRPr dirty="0">
              <a:solidFill>
                <a:srgbClr val="FFFFFF"/>
              </a:solidFill>
            </a:endParaRPr>
          </a:p>
          <a:p>
            <a:pPr marL="0" indent="0">
              <a:lnSpc>
                <a:spcPct val="100000"/>
              </a:lnSpc>
              <a:spcBef>
                <a:spcPts val="200"/>
              </a:spcBef>
              <a:buSzPct val="100000"/>
              <a:buNone/>
            </a:pPr>
            <a:endParaRPr sz="1000" dirty="0">
              <a:solidFill>
                <a:srgbClr val="FFFFFF"/>
              </a:solidFill>
            </a:endParaRPr>
          </a:p>
          <a:p>
            <a:pPr marL="0" indent="0">
              <a:lnSpc>
                <a:spcPct val="100000"/>
              </a:lnSpc>
              <a:spcBef>
                <a:spcPts val="440"/>
              </a:spcBef>
              <a:buSzPct val="100000"/>
              <a:buNone/>
            </a:pPr>
            <a:r>
              <a:rPr lang="en-US" sz="2200" dirty="0">
                <a:solidFill>
                  <a:srgbClr val="FFFFFF"/>
                </a:solidFill>
              </a:rPr>
              <a:t>No temporary structures (trailers, shacks) or open storage of materials.  No unlicensed or inoperative vehicles.  No RV’s parked on the street.</a:t>
            </a:r>
            <a:endParaRPr dirty="0">
              <a:solidFill>
                <a:srgbClr val="FFFFFF"/>
              </a:solidFill>
            </a:endParaRPr>
          </a:p>
          <a:p>
            <a:pPr marL="0" indent="0">
              <a:lnSpc>
                <a:spcPct val="100000"/>
              </a:lnSpc>
              <a:spcBef>
                <a:spcPts val="200"/>
              </a:spcBef>
              <a:buSzPct val="100000"/>
              <a:buNone/>
            </a:pPr>
            <a:endParaRPr sz="1000" dirty="0">
              <a:solidFill>
                <a:srgbClr val="FFFFFF"/>
              </a:solidFill>
            </a:endParaRPr>
          </a:p>
          <a:p>
            <a:pPr marL="0" indent="0">
              <a:lnSpc>
                <a:spcPct val="100000"/>
              </a:lnSpc>
              <a:spcBef>
                <a:spcPts val="440"/>
              </a:spcBef>
              <a:buSzPct val="100000"/>
              <a:buNone/>
            </a:pPr>
            <a:r>
              <a:rPr lang="en-US" sz="2200" dirty="0">
                <a:solidFill>
                  <a:srgbClr val="FFFFFF"/>
                </a:solidFill>
              </a:rPr>
              <a:t>Driveway culverts are required unless driveway does not interfere with road water runoff.</a:t>
            </a:r>
            <a:endParaRPr dirty="0">
              <a:solidFill>
                <a:srgbClr val="FFFFFF"/>
              </a:solidFill>
            </a:endParaRPr>
          </a:p>
          <a:p>
            <a:pPr marL="0" indent="0">
              <a:spcBef>
                <a:spcPts val="440"/>
              </a:spcBef>
              <a:buSzPct val="100000"/>
              <a:buNone/>
            </a:pPr>
            <a:endParaRPr sz="2200" dirty="0">
              <a:solidFill>
                <a:srgbClr val="FFFFFF"/>
              </a:solidFill>
            </a:endParaRPr>
          </a:p>
          <a:p>
            <a:pPr marL="1028700" lvl="1" indent="-419099">
              <a:spcBef>
                <a:spcPts val="480"/>
              </a:spcBef>
              <a:buSzPct val="100000"/>
              <a:buNone/>
            </a:pPr>
            <a:endParaRPr sz="2400" dirty="0">
              <a:solidFill>
                <a:srgbClr val="FFFFFF"/>
              </a:solidFill>
            </a:endParaRPr>
          </a:p>
          <a:p>
            <a:pPr marL="1028700" lvl="1" indent="-393701">
              <a:spcBef>
                <a:spcPts val="560"/>
              </a:spcBef>
              <a:spcAft>
                <a:spcPts val="1200"/>
              </a:spcAft>
              <a:buSzPct val="200000"/>
              <a:buNone/>
            </a:pPr>
            <a:endParaRPr dirty="0">
              <a:solidFill>
                <a:srgbClr val="FFFFFF"/>
              </a:solidFill>
            </a:endParaRPr>
          </a:p>
        </p:txBody>
      </p:sp>
      <p:sp>
        <p:nvSpPr>
          <p:cNvPr id="329" name="Google Shape;329;p11"/>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rgbClr val="FFFFFF"/>
                </a:solidFill>
              </a:rPr>
              <a:pPr/>
              <a:t>20</a:t>
            </a:fld>
            <a:endParaRPr>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34"/>
        <p:cNvGrpSpPr/>
        <p:nvPr/>
      </p:nvGrpSpPr>
      <p:grpSpPr>
        <a:xfrm>
          <a:off x="0" y="0"/>
          <a:ext cx="0" cy="0"/>
          <a:chOff x="0" y="0"/>
          <a:chExt cx="0" cy="0"/>
        </a:xfrm>
      </p:grpSpPr>
      <p:sp>
        <p:nvSpPr>
          <p:cNvPr id="335" name="Google Shape;335;g13a1f935070_1_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a:buSzPts val="4400"/>
            </a:pPr>
            <a:r>
              <a:rPr lang="en-US">
                <a:solidFill>
                  <a:srgbClr val="FFFFFF"/>
                </a:solidFill>
              </a:rPr>
              <a:t>Architecture Control Committee</a:t>
            </a:r>
            <a:endParaRPr>
              <a:solidFill>
                <a:srgbClr val="FFFFFF"/>
              </a:solidFill>
            </a:endParaRPr>
          </a:p>
        </p:txBody>
      </p:sp>
      <p:sp>
        <p:nvSpPr>
          <p:cNvPr id="336" name="Google Shape;336;g13a1f935070_1_0"/>
          <p:cNvSpPr txBox="1">
            <a:spLocks noGrp="1"/>
          </p:cNvSpPr>
          <p:nvPr>
            <p:ph type="body" idx="1"/>
          </p:nvPr>
        </p:nvSpPr>
        <p:spPr>
          <a:xfrm>
            <a:off x="457200" y="1156025"/>
            <a:ext cx="8229600" cy="5280300"/>
          </a:xfrm>
          <a:prstGeom prst="rect">
            <a:avLst/>
          </a:prstGeom>
          <a:noFill/>
          <a:ln>
            <a:noFill/>
          </a:ln>
        </p:spPr>
        <p:txBody>
          <a:bodyPr spcFirstLastPara="1" wrap="square" lIns="91425" tIns="45700" rIns="91425" bIns="45700" anchor="t" anchorCtr="0">
            <a:normAutofit fontScale="92500" lnSpcReduction="20000"/>
          </a:bodyPr>
          <a:lstStyle/>
          <a:p>
            <a:pPr marL="0" indent="0">
              <a:spcBef>
                <a:spcPts val="440"/>
              </a:spcBef>
              <a:buSzPct val="80923"/>
              <a:buNone/>
            </a:pPr>
            <a:r>
              <a:rPr lang="en-US" sz="2718" dirty="0">
                <a:solidFill>
                  <a:srgbClr val="FFFFFF"/>
                </a:solidFill>
              </a:rPr>
              <a:t>2023 Activity</a:t>
            </a:r>
          </a:p>
          <a:p>
            <a:pPr marL="0" indent="0">
              <a:spcBef>
                <a:spcPts val="440"/>
              </a:spcBef>
              <a:buSzPct val="80923"/>
              <a:buNone/>
            </a:pPr>
            <a:r>
              <a:rPr lang="en-US" sz="1900" dirty="0">
                <a:solidFill>
                  <a:srgbClr val="FFFFFF"/>
                </a:solidFill>
              </a:rPr>
              <a:t>.  597 Meadowview, 115 sf shed</a:t>
            </a:r>
          </a:p>
          <a:p>
            <a:pPr marL="0" indent="0">
              <a:spcBef>
                <a:spcPts val="440"/>
              </a:spcBef>
              <a:buSzPct val="80923"/>
              <a:buNone/>
            </a:pPr>
            <a:r>
              <a:rPr lang="en-US" sz="1900" dirty="0">
                <a:solidFill>
                  <a:srgbClr val="FFFFFF"/>
                </a:solidFill>
              </a:rPr>
              <a:t>.  162 Meadowview, repainted house</a:t>
            </a:r>
          </a:p>
          <a:p>
            <a:pPr marL="0" indent="0">
              <a:spcBef>
                <a:spcPts val="440"/>
              </a:spcBef>
              <a:buSzPct val="80923"/>
              <a:buNone/>
            </a:pPr>
            <a:r>
              <a:rPr lang="en-US" sz="1900" dirty="0">
                <a:solidFill>
                  <a:srgbClr val="FFFFFF"/>
                </a:solidFill>
              </a:rPr>
              <a:t>.  TBD Meadowview, 4’x8’ campaign sign, declined</a:t>
            </a:r>
          </a:p>
          <a:p>
            <a:pPr marL="0" indent="0">
              <a:spcBef>
                <a:spcPts val="440"/>
              </a:spcBef>
              <a:buSzPct val="80923"/>
              <a:buNone/>
            </a:pPr>
            <a:r>
              <a:rPr lang="en-US" sz="1900" dirty="0">
                <a:solidFill>
                  <a:srgbClr val="FFFFFF"/>
                </a:solidFill>
              </a:rPr>
              <a:t>.  710 Pole Hill, roof mounted solar panels, N/A</a:t>
            </a:r>
          </a:p>
          <a:p>
            <a:pPr marL="0" indent="0">
              <a:spcBef>
                <a:spcPts val="440"/>
              </a:spcBef>
              <a:buSzPct val="80923"/>
              <a:buNone/>
            </a:pPr>
            <a:r>
              <a:rPr lang="en-US" sz="1900" dirty="0">
                <a:solidFill>
                  <a:srgbClr val="FFFFFF"/>
                </a:solidFill>
              </a:rPr>
              <a:t>.  73 Forgotten Way, asphalt pavement, N/A</a:t>
            </a:r>
          </a:p>
          <a:p>
            <a:pPr marL="0" indent="0">
              <a:spcBef>
                <a:spcPts val="440"/>
              </a:spcBef>
              <a:buSzPct val="80923"/>
              <a:buNone/>
            </a:pPr>
            <a:r>
              <a:rPr lang="en-US" sz="1900" dirty="0">
                <a:solidFill>
                  <a:srgbClr val="FFFFFF"/>
                </a:solidFill>
              </a:rPr>
              <a:t>.  103 Timber Lane, concrete slab, N/A</a:t>
            </a:r>
          </a:p>
          <a:p>
            <a:pPr marL="0" indent="0">
              <a:spcBef>
                <a:spcPts val="440"/>
              </a:spcBef>
              <a:buSzPct val="80923"/>
              <a:buNone/>
            </a:pPr>
            <a:r>
              <a:rPr lang="en-US" sz="1900" dirty="0">
                <a:solidFill>
                  <a:srgbClr val="FFFFFF"/>
                </a:solidFill>
              </a:rPr>
              <a:t>.  114 Timber Lane, concrete patio, N/A</a:t>
            </a:r>
          </a:p>
          <a:p>
            <a:pPr marL="0" indent="0">
              <a:spcBef>
                <a:spcPts val="440"/>
              </a:spcBef>
              <a:buSzPct val="80923"/>
              <a:buNone/>
            </a:pPr>
            <a:r>
              <a:rPr lang="en-US" sz="1900" dirty="0">
                <a:solidFill>
                  <a:srgbClr val="FFFFFF"/>
                </a:solidFill>
              </a:rPr>
              <a:t>.  184 Alpine, deck replacement, N/A</a:t>
            </a:r>
          </a:p>
          <a:p>
            <a:pPr marL="0" indent="0">
              <a:spcBef>
                <a:spcPts val="440"/>
              </a:spcBef>
              <a:buSzPct val="80923"/>
              <a:buNone/>
            </a:pPr>
            <a:r>
              <a:rPr lang="en-US" sz="1900" dirty="0">
                <a:solidFill>
                  <a:srgbClr val="FFFFFF"/>
                </a:solidFill>
              </a:rPr>
              <a:t>.  751 Pine Tree, garage with living space above</a:t>
            </a:r>
          </a:p>
          <a:p>
            <a:pPr marL="0" indent="0">
              <a:spcBef>
                <a:spcPts val="440"/>
              </a:spcBef>
              <a:buSzPct val="80923"/>
              <a:buNone/>
            </a:pPr>
            <a:r>
              <a:rPr lang="en-US" sz="1900" dirty="0">
                <a:solidFill>
                  <a:srgbClr val="FFFFFF"/>
                </a:solidFill>
              </a:rPr>
              <a:t>.  1166 Pine Tree, roof mounted solar panels, N/A</a:t>
            </a:r>
          </a:p>
          <a:p>
            <a:pPr marL="0" indent="0">
              <a:spcBef>
                <a:spcPts val="440"/>
              </a:spcBef>
              <a:buSzPct val="80923"/>
              <a:buNone/>
            </a:pPr>
            <a:r>
              <a:rPr lang="en-US" sz="1900" dirty="0">
                <a:solidFill>
                  <a:srgbClr val="FFFFFF"/>
                </a:solidFill>
              </a:rPr>
              <a:t>.  103 Timber Lane, siding and shed roof extension</a:t>
            </a:r>
          </a:p>
          <a:p>
            <a:pPr marL="0" indent="0">
              <a:spcBef>
                <a:spcPts val="440"/>
              </a:spcBef>
              <a:buSzPct val="80923"/>
              <a:buNone/>
            </a:pPr>
            <a:r>
              <a:rPr lang="en-US" sz="1900" dirty="0">
                <a:solidFill>
                  <a:srgbClr val="FFFFFF"/>
                </a:solidFill>
              </a:rPr>
              <a:t>.  23 Pole Court, privacy fence and painting</a:t>
            </a:r>
          </a:p>
          <a:p>
            <a:pPr marL="0" indent="0">
              <a:spcBef>
                <a:spcPts val="440"/>
              </a:spcBef>
              <a:buSzPct val="80923"/>
              <a:buNone/>
            </a:pPr>
            <a:r>
              <a:rPr lang="en-US" sz="1900" dirty="0">
                <a:solidFill>
                  <a:srgbClr val="FFFFFF"/>
                </a:solidFill>
              </a:rPr>
              <a:t>.  163 Meadowview, new home construction</a:t>
            </a:r>
          </a:p>
          <a:p>
            <a:pPr marL="0" indent="0">
              <a:spcBef>
                <a:spcPts val="440"/>
              </a:spcBef>
              <a:buSzPct val="80923"/>
              <a:buNone/>
            </a:pPr>
            <a:r>
              <a:rPr lang="en-US" sz="1900" dirty="0">
                <a:solidFill>
                  <a:srgbClr val="FFFFFF"/>
                </a:solidFill>
              </a:rPr>
              <a:t>.  597 Meadowview, garage with workshop above</a:t>
            </a:r>
          </a:p>
          <a:p>
            <a:pPr marL="0" indent="0">
              <a:spcBef>
                <a:spcPts val="440"/>
              </a:spcBef>
              <a:buSzPct val="80923"/>
              <a:buNone/>
            </a:pPr>
            <a:endParaRPr lang="en-US" sz="2000" dirty="0">
              <a:solidFill>
                <a:srgbClr val="FFFFFF"/>
              </a:solidFill>
            </a:endParaRPr>
          </a:p>
          <a:p>
            <a:pPr marL="0" indent="0">
              <a:spcBef>
                <a:spcPts val="440"/>
              </a:spcBef>
              <a:buSzPct val="80923"/>
              <a:buNone/>
            </a:pPr>
            <a:endParaRPr lang="en-US" sz="2718" dirty="0">
              <a:solidFill>
                <a:srgbClr val="FFFFFF"/>
              </a:solidFill>
            </a:endParaRPr>
          </a:p>
          <a:p>
            <a:pPr marL="0" indent="0">
              <a:spcBef>
                <a:spcPts val="440"/>
              </a:spcBef>
              <a:buSzPct val="80923"/>
              <a:buNone/>
            </a:pPr>
            <a:endParaRPr sz="2718" dirty="0">
              <a:solidFill>
                <a:srgbClr val="FFFFFF"/>
              </a:solidFill>
            </a:endParaRPr>
          </a:p>
          <a:p>
            <a:pPr marL="0" marR="381001" indent="0">
              <a:spcBef>
                <a:spcPts val="1000"/>
              </a:spcBef>
              <a:buSzPct val="100840"/>
              <a:buNone/>
            </a:pPr>
            <a:endParaRPr sz="2551" dirty="0">
              <a:solidFill>
                <a:srgbClr val="FFFFFF"/>
              </a:solidFill>
            </a:endParaRPr>
          </a:p>
          <a:p>
            <a:pPr marL="0" indent="0">
              <a:spcBef>
                <a:spcPts val="1000"/>
              </a:spcBef>
              <a:buSzPct val="100000"/>
              <a:buNone/>
            </a:pPr>
            <a:endParaRPr sz="2200" dirty="0">
              <a:solidFill>
                <a:srgbClr val="FFFFFF"/>
              </a:solidFill>
            </a:endParaRPr>
          </a:p>
          <a:p>
            <a:pPr marL="1028700" lvl="1" indent="-419099">
              <a:spcBef>
                <a:spcPts val="480"/>
              </a:spcBef>
              <a:buSzPct val="100000"/>
              <a:buNone/>
            </a:pPr>
            <a:endParaRPr sz="2400" dirty="0">
              <a:solidFill>
                <a:srgbClr val="FFFFFF"/>
              </a:solidFill>
            </a:endParaRPr>
          </a:p>
          <a:p>
            <a:pPr marL="1028700" lvl="1" indent="-393701">
              <a:spcBef>
                <a:spcPts val="560"/>
              </a:spcBef>
              <a:spcAft>
                <a:spcPts val="1200"/>
              </a:spcAft>
              <a:buSzPct val="200000"/>
              <a:buNone/>
            </a:pPr>
            <a:endParaRPr dirty="0">
              <a:solidFill>
                <a:srgbClr val="FFFFFF"/>
              </a:solidFill>
            </a:endParaRPr>
          </a:p>
        </p:txBody>
      </p:sp>
      <p:sp>
        <p:nvSpPr>
          <p:cNvPr id="337" name="Google Shape;337;g13a1f935070_1_0"/>
          <p:cNvSpPr txBox="1">
            <a:spLocks noGrp="1"/>
          </p:cNvSpPr>
          <p:nvPr>
            <p:ph type="sldNum" idx="12"/>
          </p:nvPr>
        </p:nvSpPr>
        <p:spPr>
          <a:xfrm>
            <a:off x="6553200" y="6356351"/>
            <a:ext cx="2133600" cy="365100"/>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rgbClr val="FFFFFF"/>
                </a:solidFill>
              </a:rPr>
              <a:pPr/>
              <a:t>21</a:t>
            </a:fld>
            <a:endParaRPr>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42"/>
        <p:cNvGrpSpPr/>
        <p:nvPr/>
      </p:nvGrpSpPr>
      <p:grpSpPr>
        <a:xfrm>
          <a:off x="0" y="0"/>
          <a:ext cx="0" cy="0"/>
          <a:chOff x="0" y="0"/>
          <a:chExt cx="0" cy="0"/>
        </a:xfrm>
      </p:grpSpPr>
      <p:sp>
        <p:nvSpPr>
          <p:cNvPr id="343" name="Google Shape;343;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a:buSzPts val="4400"/>
            </a:pPr>
            <a:r>
              <a:rPr lang="en-US">
                <a:solidFill>
                  <a:srgbClr val="FFFFFF"/>
                </a:solidFill>
              </a:rPr>
              <a:t>General Improvement District</a:t>
            </a:r>
            <a:endParaRPr>
              <a:solidFill>
                <a:srgbClr val="FFFFFF"/>
              </a:solidFill>
            </a:endParaRPr>
          </a:p>
        </p:txBody>
      </p:sp>
      <p:sp>
        <p:nvSpPr>
          <p:cNvPr id="344" name="Google Shape;344;p10"/>
          <p:cNvSpPr txBox="1">
            <a:spLocks noGrp="1"/>
          </p:cNvSpPr>
          <p:nvPr>
            <p:ph type="body" idx="1"/>
          </p:nvPr>
        </p:nvSpPr>
        <p:spPr>
          <a:xfrm>
            <a:off x="457200" y="1447800"/>
            <a:ext cx="8229600" cy="4953000"/>
          </a:xfrm>
          <a:prstGeom prst="rect">
            <a:avLst/>
          </a:prstGeom>
          <a:noFill/>
          <a:ln>
            <a:noFill/>
          </a:ln>
        </p:spPr>
        <p:txBody>
          <a:bodyPr spcFirstLastPara="1" wrap="square" lIns="91425" tIns="45700" rIns="91425" bIns="45700" anchor="t" anchorCtr="0">
            <a:normAutofit fontScale="92500"/>
          </a:bodyPr>
          <a:lstStyle/>
          <a:p>
            <a:pPr marL="0" indent="0">
              <a:spcBef>
                <a:spcPts val="0"/>
              </a:spcBef>
              <a:buSzPct val="100000"/>
              <a:buNone/>
            </a:pPr>
            <a:r>
              <a:rPr lang="en-US" sz="2200" dirty="0">
                <a:solidFill>
                  <a:srgbClr val="FFFFFF"/>
                </a:solidFill>
              </a:rPr>
              <a:t>Board Members:  Chip Sproul, (two positions open)</a:t>
            </a:r>
            <a:endParaRPr dirty="0">
              <a:solidFill>
                <a:srgbClr val="FFFFFF"/>
              </a:solidFill>
            </a:endParaRPr>
          </a:p>
          <a:p>
            <a:pPr marL="0" indent="0">
              <a:spcBef>
                <a:spcPts val="440"/>
              </a:spcBef>
              <a:buSzPct val="100000"/>
              <a:buNone/>
            </a:pPr>
            <a:endParaRPr sz="2200" dirty="0">
              <a:solidFill>
                <a:srgbClr val="FFFFFF"/>
              </a:solidFill>
            </a:endParaRPr>
          </a:p>
          <a:p>
            <a:pPr marL="0" indent="0">
              <a:spcBef>
                <a:spcPts val="440"/>
              </a:spcBef>
              <a:buSzPct val="100000"/>
              <a:buNone/>
            </a:pPr>
            <a:r>
              <a:rPr lang="en-US" sz="2200" dirty="0">
                <a:solidFill>
                  <a:srgbClr val="FFFFFF"/>
                </a:solidFill>
              </a:rPr>
              <a:t>General Improvement District (GID) 11 – Independent of </a:t>
            </a:r>
            <a:r>
              <a:rPr lang="en-US" sz="2200" dirty="0" err="1">
                <a:solidFill>
                  <a:srgbClr val="FFFFFF"/>
                </a:solidFill>
              </a:rPr>
              <a:t>MHPOA</a:t>
            </a:r>
            <a:endParaRPr dirty="0">
              <a:solidFill>
                <a:srgbClr val="FFFFFF"/>
              </a:solidFill>
            </a:endParaRPr>
          </a:p>
          <a:p>
            <a:pPr marL="0" indent="0">
              <a:spcBef>
                <a:spcPts val="440"/>
              </a:spcBef>
              <a:buSzPct val="100000"/>
              <a:buNone/>
            </a:pPr>
            <a:r>
              <a:rPr lang="en-US" sz="2200" dirty="0">
                <a:solidFill>
                  <a:srgbClr val="FFFFFF"/>
                </a:solidFill>
              </a:rPr>
              <a:t>     Funding from </a:t>
            </a:r>
            <a:r>
              <a:rPr lang="en-US" sz="2200" dirty="0" err="1">
                <a:solidFill>
                  <a:srgbClr val="FFFFFF"/>
                </a:solidFill>
              </a:rPr>
              <a:t>MHPOA</a:t>
            </a:r>
            <a:r>
              <a:rPr lang="en-US" sz="2200" dirty="0">
                <a:solidFill>
                  <a:srgbClr val="FFFFFF"/>
                </a:solidFill>
              </a:rPr>
              <a:t> mill levy</a:t>
            </a:r>
            <a:endParaRPr dirty="0">
              <a:solidFill>
                <a:srgbClr val="FFFFFF"/>
              </a:solidFill>
            </a:endParaRPr>
          </a:p>
          <a:p>
            <a:pPr marL="0" indent="0">
              <a:spcBef>
                <a:spcPts val="440"/>
              </a:spcBef>
              <a:buSzPct val="100000"/>
              <a:buNone/>
            </a:pPr>
            <a:r>
              <a:rPr lang="en-US" sz="2200" dirty="0">
                <a:solidFill>
                  <a:srgbClr val="FFFFFF"/>
                </a:solidFill>
              </a:rPr>
              <a:t>     Money controlled by County, paid to County-certified contractor</a:t>
            </a:r>
            <a:endParaRPr dirty="0">
              <a:solidFill>
                <a:srgbClr val="FFFFFF"/>
              </a:solidFill>
            </a:endParaRPr>
          </a:p>
          <a:p>
            <a:pPr marL="0" indent="0">
              <a:spcBef>
                <a:spcPts val="440"/>
              </a:spcBef>
              <a:buSzPct val="100000"/>
              <a:buNone/>
            </a:pPr>
            <a:r>
              <a:rPr lang="en-US" sz="2200" dirty="0">
                <a:solidFill>
                  <a:srgbClr val="FFFFFF"/>
                </a:solidFill>
              </a:rPr>
              <a:t>     GID identifies work needed and verifies work completed</a:t>
            </a:r>
            <a:endParaRPr dirty="0">
              <a:solidFill>
                <a:srgbClr val="FFFFFF"/>
              </a:solidFill>
            </a:endParaRPr>
          </a:p>
          <a:p>
            <a:pPr marL="0" indent="0">
              <a:spcBef>
                <a:spcPts val="440"/>
              </a:spcBef>
              <a:buSzPct val="100000"/>
              <a:buNone/>
            </a:pPr>
            <a:endParaRPr sz="2200" dirty="0">
              <a:solidFill>
                <a:srgbClr val="FFFFFF"/>
              </a:solidFill>
            </a:endParaRPr>
          </a:p>
          <a:p>
            <a:pPr marL="0" indent="0">
              <a:spcBef>
                <a:spcPts val="440"/>
              </a:spcBef>
              <a:buSzPct val="100000"/>
              <a:buNone/>
            </a:pPr>
            <a:r>
              <a:rPr lang="en-US" sz="2200" dirty="0">
                <a:solidFill>
                  <a:srgbClr val="FFFFFF"/>
                </a:solidFill>
              </a:rPr>
              <a:t>Roads in </a:t>
            </a:r>
            <a:r>
              <a:rPr lang="en-US" sz="2200" dirty="0" err="1">
                <a:solidFill>
                  <a:srgbClr val="FFFFFF"/>
                </a:solidFill>
              </a:rPr>
              <a:t>MHPOA</a:t>
            </a:r>
            <a:r>
              <a:rPr lang="en-US" sz="2200" dirty="0">
                <a:solidFill>
                  <a:srgbClr val="FFFFFF"/>
                </a:solidFill>
              </a:rPr>
              <a:t> are a Public/Private Partnership with Larimer County</a:t>
            </a:r>
            <a:endParaRPr dirty="0">
              <a:solidFill>
                <a:srgbClr val="FFFFFF"/>
              </a:solidFill>
            </a:endParaRPr>
          </a:p>
          <a:p>
            <a:pPr marL="0" indent="0">
              <a:spcBef>
                <a:spcPts val="440"/>
              </a:spcBef>
              <a:buSzPct val="100000"/>
              <a:buNone/>
            </a:pPr>
            <a:r>
              <a:rPr lang="en-US" sz="2200" dirty="0">
                <a:solidFill>
                  <a:srgbClr val="FFFFFF"/>
                </a:solidFill>
              </a:rPr>
              <a:t>    Larimer County contracts with and pays Contractor for road work</a:t>
            </a:r>
            <a:endParaRPr dirty="0">
              <a:solidFill>
                <a:srgbClr val="FFFFFF"/>
              </a:solidFill>
            </a:endParaRPr>
          </a:p>
          <a:p>
            <a:pPr marL="0" indent="0">
              <a:spcBef>
                <a:spcPts val="440"/>
              </a:spcBef>
              <a:buSzPct val="100000"/>
              <a:buNone/>
            </a:pPr>
            <a:r>
              <a:rPr lang="en-US" sz="2200" dirty="0">
                <a:solidFill>
                  <a:srgbClr val="FFFFFF"/>
                </a:solidFill>
              </a:rPr>
              <a:t> </a:t>
            </a:r>
            <a:endParaRPr dirty="0">
              <a:solidFill>
                <a:srgbClr val="FFFFFF"/>
              </a:solidFill>
            </a:endParaRPr>
          </a:p>
          <a:p>
            <a:pPr marL="0" indent="0">
              <a:spcBef>
                <a:spcPts val="440"/>
              </a:spcBef>
              <a:buSzPct val="100000"/>
              <a:buNone/>
            </a:pPr>
            <a:r>
              <a:rPr lang="en-US" sz="2200" dirty="0">
                <a:solidFill>
                  <a:srgbClr val="FFFFFF"/>
                </a:solidFill>
              </a:rPr>
              <a:t>Pole Hill Road is Larimer County Responsibility</a:t>
            </a:r>
            <a:endParaRPr dirty="0">
              <a:solidFill>
                <a:srgbClr val="FFFFFF"/>
              </a:solidFill>
            </a:endParaRPr>
          </a:p>
          <a:p>
            <a:pPr marL="0" indent="0">
              <a:spcBef>
                <a:spcPts val="440"/>
              </a:spcBef>
              <a:buSzPct val="100000"/>
              <a:buNone/>
            </a:pPr>
            <a:endParaRPr sz="2200" dirty="0">
              <a:solidFill>
                <a:srgbClr val="FFFFFF"/>
              </a:solidFill>
            </a:endParaRPr>
          </a:p>
        </p:txBody>
      </p:sp>
      <p:sp>
        <p:nvSpPr>
          <p:cNvPr id="345" name="Google Shape;345;p10"/>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chemeClr val="bg1"/>
                </a:solidFill>
              </a:rPr>
              <a:pPr/>
              <a:t>22</a:t>
            </a:fld>
            <a:endParaRPr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50"/>
        <p:cNvGrpSpPr/>
        <p:nvPr/>
      </p:nvGrpSpPr>
      <p:grpSpPr>
        <a:xfrm>
          <a:off x="0" y="0"/>
          <a:ext cx="0" cy="0"/>
          <a:chOff x="0" y="0"/>
          <a:chExt cx="0" cy="0"/>
        </a:xfrm>
      </p:grpSpPr>
      <p:sp>
        <p:nvSpPr>
          <p:cNvPr id="351" name="Google Shape;351;p12"/>
          <p:cNvSpPr txBox="1">
            <a:spLocks noGrp="1"/>
          </p:cNvSpPr>
          <p:nvPr>
            <p:ph type="title"/>
          </p:nvPr>
        </p:nvSpPr>
        <p:spPr>
          <a:xfrm>
            <a:off x="310375" y="512925"/>
            <a:ext cx="8229600" cy="5691600"/>
          </a:xfrm>
          <a:prstGeom prst="rect">
            <a:avLst/>
          </a:prstGeom>
          <a:noFill/>
          <a:ln>
            <a:noFill/>
          </a:ln>
        </p:spPr>
        <p:txBody>
          <a:bodyPr spcFirstLastPara="1" wrap="square" lIns="91425" tIns="45700" rIns="91425" bIns="45700" anchor="ctr" anchorCtr="0">
            <a:normAutofit fontScale="90000"/>
          </a:bodyPr>
          <a:lstStyle/>
          <a:p>
            <a:pPr>
              <a:buSzPct val="157142"/>
            </a:pPr>
            <a:r>
              <a:rPr lang="en-US" b="1">
                <a:solidFill>
                  <a:srgbClr val="FFFFFF"/>
                </a:solidFill>
              </a:rPr>
              <a:t>Brief Mentions</a:t>
            </a:r>
            <a:endParaRPr b="1">
              <a:solidFill>
                <a:srgbClr val="FFFFFF"/>
              </a:solidFill>
            </a:endParaRPr>
          </a:p>
          <a:p>
            <a:pPr>
              <a:buSzPct val="157142"/>
            </a:pPr>
            <a:endParaRPr>
              <a:solidFill>
                <a:srgbClr val="FFFFFF"/>
              </a:solidFill>
            </a:endParaRPr>
          </a:p>
          <a:p>
            <a:pPr>
              <a:buSzPct val="157142"/>
            </a:pPr>
            <a:r>
              <a:rPr lang="en-US" b="1">
                <a:solidFill>
                  <a:srgbClr val="FFFFFF"/>
                </a:solidFill>
              </a:rPr>
              <a:t>Check the Website</a:t>
            </a:r>
            <a:r>
              <a:rPr lang="en-US">
                <a:solidFill>
                  <a:srgbClr val="FFFFFF"/>
                </a:solidFill>
              </a:rPr>
              <a:t> for Information at </a:t>
            </a:r>
            <a:r>
              <a:rPr lang="en-US" u="sng">
                <a:solidFill>
                  <a:schemeClr val="hlink"/>
                </a:solidFill>
                <a:hlinkClick r:id="rId3"/>
              </a:rPr>
              <a:t>www.mhpoa.com</a:t>
            </a:r>
            <a:endParaRPr>
              <a:solidFill>
                <a:srgbClr val="FFFFFF"/>
              </a:solidFill>
            </a:endParaRPr>
          </a:p>
          <a:p>
            <a:pPr>
              <a:buSzPct val="157142"/>
            </a:pPr>
            <a:endParaRPr>
              <a:solidFill>
                <a:srgbClr val="FFFFFF"/>
              </a:solidFill>
            </a:endParaRPr>
          </a:p>
          <a:p>
            <a:pPr>
              <a:buSzPct val="157142"/>
            </a:pPr>
            <a:r>
              <a:rPr lang="en-US" b="1">
                <a:solidFill>
                  <a:srgbClr val="FFFFFF"/>
                </a:solidFill>
              </a:rPr>
              <a:t>Update your Contact Information</a:t>
            </a:r>
            <a:r>
              <a:rPr lang="en-US">
                <a:solidFill>
                  <a:srgbClr val="FFFFFF"/>
                </a:solidFill>
              </a:rPr>
              <a:t> - Especially your email address - at </a:t>
            </a:r>
            <a:r>
              <a:rPr lang="en-US" u="sng">
                <a:solidFill>
                  <a:schemeClr val="hlink"/>
                </a:solidFill>
                <a:hlinkClick r:id="rId4"/>
              </a:rPr>
              <a:t>mhpoasecy@gmail.com</a:t>
            </a:r>
            <a:endParaRPr>
              <a:solidFill>
                <a:srgbClr val="FFFFFF"/>
              </a:solidFill>
            </a:endParaRPr>
          </a:p>
          <a:p>
            <a:pPr>
              <a:buSzPct val="157142"/>
            </a:pPr>
            <a:endParaRPr>
              <a:solidFill>
                <a:srgbClr val="FFFFFF"/>
              </a:solidFill>
            </a:endParaRPr>
          </a:p>
          <a:p>
            <a:pPr marL="457199" indent="-306089">
              <a:buClr>
                <a:srgbClr val="FFFFFF"/>
              </a:buClr>
              <a:buSzPct val="57546"/>
              <a:buChar char="❖"/>
            </a:pPr>
            <a:r>
              <a:rPr lang="en-US" sz="2355">
                <a:solidFill>
                  <a:srgbClr val="FFFFFF"/>
                </a:solidFill>
              </a:rPr>
              <a:t>Pursuant to our By Laws, where allowed, </a:t>
            </a:r>
            <a:r>
              <a:rPr lang="en-US" sz="2355">
                <a:solidFill>
                  <a:schemeClr val="lt1"/>
                </a:solidFill>
              </a:rPr>
              <a:t>we will be communicating </a:t>
            </a:r>
            <a:r>
              <a:rPr lang="en-US" sz="2355">
                <a:solidFill>
                  <a:srgbClr val="FFFFFF"/>
                </a:solidFill>
              </a:rPr>
              <a:t>exclusively through email.</a:t>
            </a:r>
            <a:endParaRPr sz="2355">
              <a:solidFill>
                <a:srgbClr val="FFFFFF"/>
              </a:solidFill>
            </a:endParaRPr>
          </a:p>
          <a:p>
            <a:pPr marL="457199">
              <a:buSzPct val="166666"/>
            </a:pPr>
            <a:endParaRPr sz="1200">
              <a:solidFill>
                <a:srgbClr val="FFFFFF"/>
              </a:solidFill>
            </a:endParaRPr>
          </a:p>
          <a:p>
            <a:pPr marL="1371600" indent="-342901" algn="l">
              <a:lnSpc>
                <a:spcPct val="115000"/>
              </a:lnSpc>
              <a:spcBef>
                <a:spcPts val="640"/>
              </a:spcBef>
              <a:buClr>
                <a:schemeClr val="lt1"/>
              </a:buClr>
              <a:buSzPct val="100000"/>
              <a:buChar char="➢"/>
            </a:pPr>
            <a:r>
              <a:rPr lang="en-US" sz="2000">
                <a:solidFill>
                  <a:schemeClr val="lt1"/>
                </a:solidFill>
              </a:rPr>
              <a:t>Look for your email from the Board in email spam, junk folders. </a:t>
            </a:r>
            <a:endParaRPr sz="2000">
              <a:solidFill>
                <a:schemeClr val="lt1"/>
              </a:solidFill>
            </a:endParaRPr>
          </a:p>
          <a:p>
            <a:pPr marL="1371600" indent="-342901" algn="l">
              <a:lnSpc>
                <a:spcPct val="115000"/>
              </a:lnSpc>
              <a:buClr>
                <a:schemeClr val="lt1"/>
              </a:buClr>
              <a:buSzPct val="100000"/>
              <a:buChar char="➢"/>
            </a:pPr>
            <a:r>
              <a:rPr lang="en-US" sz="2000">
                <a:solidFill>
                  <a:schemeClr val="lt1"/>
                </a:solidFill>
              </a:rPr>
              <a:t>Set your settings to accept email from </a:t>
            </a:r>
            <a:r>
              <a:rPr lang="en-US" sz="2000" u="sng">
                <a:solidFill>
                  <a:schemeClr val="hlink"/>
                </a:solidFill>
                <a:hlinkClick r:id="rId4"/>
              </a:rPr>
              <a:t>mhpoasecy@gmail.com</a:t>
            </a:r>
            <a:endParaRPr sz="2000">
              <a:solidFill>
                <a:schemeClr val="lt1"/>
              </a:solidFill>
            </a:endParaRPr>
          </a:p>
          <a:p>
            <a:pPr marL="1371600" indent="-342901" algn="l">
              <a:lnSpc>
                <a:spcPct val="115000"/>
              </a:lnSpc>
              <a:buClr>
                <a:schemeClr val="lt1"/>
              </a:buClr>
              <a:buSzPct val="100000"/>
              <a:buChar char="➢"/>
            </a:pPr>
            <a:r>
              <a:rPr lang="en-US" sz="2000" i="1">
                <a:solidFill>
                  <a:schemeClr val="lt1"/>
                </a:solidFill>
              </a:rPr>
              <a:t>If you have a special situation, contact our Secretary at 100 Meadowview Dr., Estes Park, CO 80517, or </a:t>
            </a:r>
            <a:r>
              <a:rPr lang="en-US" sz="2000" i="1" u="sng">
                <a:solidFill>
                  <a:schemeClr val="hlink"/>
                </a:solidFill>
                <a:hlinkClick r:id="rId4"/>
              </a:rPr>
              <a:t>mhpoasecy@gmail.com</a:t>
            </a:r>
            <a:endParaRPr sz="2000">
              <a:solidFill>
                <a:schemeClr val="lt1"/>
              </a:solidFill>
            </a:endParaRPr>
          </a:p>
          <a:p>
            <a:pPr>
              <a:spcBef>
                <a:spcPts val="1200"/>
              </a:spcBef>
              <a:buSzPct val="157142"/>
            </a:pPr>
            <a:endParaRPr>
              <a:solidFill>
                <a:srgbClr val="FFFFFF"/>
              </a:solidFill>
            </a:endParaRPr>
          </a:p>
        </p:txBody>
      </p:sp>
      <p:sp>
        <p:nvSpPr>
          <p:cNvPr id="352" name="Google Shape;352;p12"/>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rgbClr val="FFFFFF"/>
                </a:solidFill>
              </a:rPr>
              <a:pPr/>
              <a:t>23</a:t>
            </a:fld>
            <a:endParaRPr>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56"/>
        <p:cNvGrpSpPr/>
        <p:nvPr/>
      </p:nvGrpSpPr>
      <p:grpSpPr>
        <a:xfrm>
          <a:off x="0" y="0"/>
          <a:ext cx="0" cy="0"/>
          <a:chOff x="0" y="0"/>
          <a:chExt cx="0" cy="0"/>
        </a:xfrm>
      </p:grpSpPr>
      <p:sp>
        <p:nvSpPr>
          <p:cNvPr id="357" name="Google Shape;35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a:buSzPts val="4400"/>
            </a:pPr>
            <a:r>
              <a:rPr lang="en-US" b="1" dirty="0">
                <a:solidFill>
                  <a:srgbClr val="FFFFFF"/>
                </a:solidFill>
              </a:rPr>
              <a:t>Brief Mentions</a:t>
            </a:r>
            <a:endParaRPr b="1" dirty="0">
              <a:solidFill>
                <a:srgbClr val="FFFFFF"/>
              </a:solidFill>
            </a:endParaRPr>
          </a:p>
          <a:p>
            <a:pPr>
              <a:buSzPts val="4400"/>
            </a:pPr>
            <a:r>
              <a:rPr lang="en-US" sz="2400" dirty="0">
                <a:solidFill>
                  <a:srgbClr val="FFFFFF"/>
                </a:solidFill>
              </a:rPr>
              <a:t>Larimer County Noxious Weed Management Code</a:t>
            </a:r>
            <a:endParaRPr sz="2400" dirty="0">
              <a:solidFill>
                <a:srgbClr val="FFFFFF"/>
              </a:solidFill>
            </a:endParaRPr>
          </a:p>
        </p:txBody>
      </p:sp>
      <p:sp>
        <p:nvSpPr>
          <p:cNvPr id="358" name="Google Shape;358;p17"/>
          <p:cNvSpPr txBox="1">
            <a:spLocks noGrp="1"/>
          </p:cNvSpPr>
          <p:nvPr>
            <p:ph type="body" idx="1"/>
          </p:nvPr>
        </p:nvSpPr>
        <p:spPr>
          <a:xfrm>
            <a:off x="465084" y="1828800"/>
            <a:ext cx="8229600" cy="4316506"/>
          </a:xfrm>
          <a:prstGeom prst="rect">
            <a:avLst/>
          </a:prstGeom>
          <a:noFill/>
          <a:ln>
            <a:noFill/>
          </a:ln>
        </p:spPr>
        <p:txBody>
          <a:bodyPr spcFirstLastPara="1" wrap="square" lIns="91425" tIns="45700" rIns="91425" bIns="45700" anchor="t" anchorCtr="0">
            <a:noAutofit/>
          </a:bodyPr>
          <a:lstStyle/>
          <a:p>
            <a:pPr marL="1028700" lvl="1" indent="-571500">
              <a:spcBef>
                <a:spcPts val="0"/>
              </a:spcBef>
              <a:buClr>
                <a:srgbClr val="FFFFFF"/>
              </a:buClr>
              <a:buSzPts val="2400"/>
              <a:buFont typeface="Calibri"/>
              <a:buAutoNum type="arabicPeriod"/>
            </a:pPr>
            <a:r>
              <a:rPr lang="en-US" sz="2400" dirty="0">
                <a:solidFill>
                  <a:srgbClr val="FFFFFF"/>
                </a:solidFill>
              </a:rPr>
              <a:t>Under Larimer County Code property owners are responsible for noxious weed management.</a:t>
            </a:r>
            <a:endParaRPr sz="2400" dirty="0">
              <a:solidFill>
                <a:srgbClr val="FFFFFF"/>
              </a:solidFill>
            </a:endParaRPr>
          </a:p>
          <a:p>
            <a:pPr marL="1028700" lvl="1" indent="-419099">
              <a:spcBef>
                <a:spcPts val="480"/>
              </a:spcBef>
              <a:buSzPts val="2400"/>
              <a:buNone/>
            </a:pPr>
            <a:endParaRPr sz="2400" dirty="0">
              <a:solidFill>
                <a:srgbClr val="FFFFFF"/>
              </a:solidFill>
            </a:endParaRPr>
          </a:p>
          <a:p>
            <a:pPr lvl="1" indent="-457200">
              <a:spcBef>
                <a:spcPts val="480"/>
              </a:spcBef>
              <a:buClr>
                <a:srgbClr val="FFFFFF"/>
              </a:buClr>
              <a:buSzPts val="2400"/>
              <a:buAutoNum type="arabicPeriod" startAt="2"/>
            </a:pPr>
            <a:r>
              <a:rPr lang="en-US" sz="2400" dirty="0">
                <a:solidFill>
                  <a:srgbClr val="FFFFFF"/>
                </a:solidFill>
              </a:rPr>
              <a:t>Contact Estes Land Stewardship Association for</a:t>
            </a:r>
          </a:p>
          <a:p>
            <a:pPr marL="457200" lvl="1" indent="0">
              <a:spcBef>
                <a:spcPts val="480"/>
              </a:spcBef>
              <a:buClr>
                <a:srgbClr val="FFFFFF"/>
              </a:buClr>
              <a:buSzPts val="2400"/>
              <a:buNone/>
            </a:pPr>
            <a:r>
              <a:rPr lang="en-US" sz="2400" dirty="0">
                <a:solidFill>
                  <a:srgbClr val="FFFFFF"/>
                </a:solidFill>
              </a:rPr>
              <a:t>     weed information and help:  </a:t>
            </a:r>
          </a:p>
          <a:p>
            <a:pPr marL="457200" lvl="1" indent="0">
              <a:spcBef>
                <a:spcPts val="480"/>
              </a:spcBef>
              <a:buClr>
                <a:srgbClr val="FFFFFF"/>
              </a:buClr>
              <a:buSzPts val="2400"/>
              <a:buNone/>
            </a:pPr>
            <a:r>
              <a:rPr lang="en-US" sz="2400" dirty="0">
                <a:solidFill>
                  <a:srgbClr val="FFFFFF"/>
                </a:solidFill>
              </a:rPr>
              <a:t>     </a:t>
            </a:r>
            <a:r>
              <a:rPr lang="en-US" sz="2400" u="sng" dirty="0">
                <a:solidFill>
                  <a:schemeClr val="hlink"/>
                </a:solidFill>
                <a:hlinkClick r:id="rId3"/>
              </a:rPr>
              <a:t>ELSA.weeds@gmail.com</a:t>
            </a:r>
            <a:endParaRPr sz="2400" dirty="0">
              <a:solidFill>
                <a:srgbClr val="FFFFFF"/>
              </a:solidFill>
            </a:endParaRPr>
          </a:p>
          <a:p>
            <a:pPr marL="0" indent="0">
              <a:spcBef>
                <a:spcPts val="480"/>
              </a:spcBef>
              <a:buNone/>
            </a:pPr>
            <a:endParaRPr sz="2400" dirty="0">
              <a:solidFill>
                <a:srgbClr val="FFFFFF"/>
              </a:solidFill>
            </a:endParaRPr>
          </a:p>
          <a:p>
            <a:pPr indent="0">
              <a:spcBef>
                <a:spcPts val="480"/>
              </a:spcBef>
              <a:buNone/>
            </a:pPr>
            <a:r>
              <a:rPr lang="en-US" sz="2400" dirty="0">
                <a:solidFill>
                  <a:srgbClr val="FFFFFF"/>
                </a:solidFill>
              </a:rPr>
              <a:t>3.     Larimer County Weed Control Program</a:t>
            </a:r>
            <a:endParaRPr sz="2400" dirty="0">
              <a:solidFill>
                <a:srgbClr val="FFFFFF"/>
              </a:solidFill>
            </a:endParaRPr>
          </a:p>
          <a:p>
            <a:pPr marL="457199" lvl="1" indent="0">
              <a:spcBef>
                <a:spcPts val="480"/>
              </a:spcBef>
              <a:spcAft>
                <a:spcPts val="1200"/>
              </a:spcAft>
              <a:buSzPts val="2400"/>
              <a:buNone/>
            </a:pPr>
            <a:r>
              <a:rPr lang="en-US" sz="2400" dirty="0">
                <a:solidFill>
                  <a:srgbClr val="FFFFFF"/>
                </a:solidFill>
              </a:rPr>
              <a:t>		(970) 498-7683 </a:t>
            </a:r>
            <a:endParaRPr sz="2400" dirty="0">
              <a:solidFill>
                <a:srgbClr val="FFFFFF"/>
              </a:solidFill>
            </a:endParaRPr>
          </a:p>
        </p:txBody>
      </p:sp>
      <p:sp>
        <p:nvSpPr>
          <p:cNvPr id="359" name="Google Shape;359;p17"/>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chemeClr val="bg1"/>
                </a:solidFill>
              </a:rPr>
              <a:pPr/>
              <a:t>24</a:t>
            </a:fld>
            <a:endParaRPr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70"/>
        <p:cNvGrpSpPr/>
        <p:nvPr/>
      </p:nvGrpSpPr>
      <p:grpSpPr>
        <a:xfrm>
          <a:off x="0" y="0"/>
          <a:ext cx="0" cy="0"/>
          <a:chOff x="0" y="0"/>
          <a:chExt cx="0" cy="0"/>
        </a:xfrm>
      </p:grpSpPr>
      <p:sp>
        <p:nvSpPr>
          <p:cNvPr id="372" name="Google Shape;372;p4"/>
          <p:cNvSpPr txBox="1">
            <a:spLocks noGrp="1"/>
          </p:cNvSpPr>
          <p:nvPr>
            <p:ph type="body" idx="1"/>
          </p:nvPr>
        </p:nvSpPr>
        <p:spPr>
          <a:xfrm>
            <a:off x="457200" y="739588"/>
            <a:ext cx="8229600" cy="5386663"/>
          </a:xfrm>
          <a:prstGeom prst="rect">
            <a:avLst/>
          </a:prstGeom>
          <a:noFill/>
          <a:ln>
            <a:noFill/>
          </a:ln>
        </p:spPr>
        <p:txBody>
          <a:bodyPr spcFirstLastPara="1" wrap="square" lIns="91425" tIns="45700" rIns="91425" bIns="45700" anchor="t" anchorCtr="0">
            <a:noAutofit/>
          </a:bodyPr>
          <a:lstStyle/>
          <a:p>
            <a:pPr marL="0" indent="0">
              <a:spcBef>
                <a:spcPts val="480"/>
              </a:spcBef>
              <a:buNone/>
            </a:pPr>
            <a:endParaRPr dirty="0">
              <a:solidFill>
                <a:srgbClr val="FFFFFF"/>
              </a:solidFill>
            </a:endParaRPr>
          </a:p>
          <a:p>
            <a:pPr marL="342901" indent="-139700" algn="ctr">
              <a:spcBef>
                <a:spcPts val="640"/>
              </a:spcBef>
              <a:buSzPts val="3200"/>
              <a:buNone/>
            </a:pPr>
            <a:endParaRPr sz="3400" dirty="0">
              <a:solidFill>
                <a:srgbClr val="FFFFFF"/>
              </a:solidFill>
            </a:endParaRPr>
          </a:p>
          <a:p>
            <a:pPr marL="342901" indent="-139700" algn="ctr">
              <a:spcBef>
                <a:spcPts val="1200"/>
              </a:spcBef>
              <a:buSzPts val="3200"/>
              <a:buNone/>
            </a:pPr>
            <a:endParaRPr sz="3400" dirty="0">
              <a:solidFill>
                <a:srgbClr val="FFFFFF"/>
              </a:solidFill>
            </a:endParaRPr>
          </a:p>
          <a:p>
            <a:pPr marL="342901" indent="-139700" algn="ctr">
              <a:spcBef>
                <a:spcPts val="1200"/>
              </a:spcBef>
              <a:spcAft>
                <a:spcPts val="1200"/>
              </a:spcAft>
              <a:buSzPts val="3200"/>
              <a:buNone/>
            </a:pPr>
            <a:r>
              <a:rPr lang="en-US" sz="3400" dirty="0">
                <a:solidFill>
                  <a:srgbClr val="FFFFFF"/>
                </a:solidFill>
              </a:rPr>
              <a:t>Any New Business?</a:t>
            </a:r>
            <a:endParaRPr sz="3400" dirty="0">
              <a:solidFill>
                <a:srgbClr val="FFFFFF"/>
              </a:solidFill>
            </a:endParaRPr>
          </a:p>
        </p:txBody>
      </p:sp>
      <p:sp>
        <p:nvSpPr>
          <p:cNvPr id="373" name="Google Shape;373;p4"/>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chemeClr val="dk2"/>
                </a:solidFill>
              </a:rPr>
              <a:pPr/>
              <a:t>25</a:t>
            </a:fld>
            <a:endParaRPr>
              <a:solidFill>
                <a:schemeClr val="dk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77"/>
        <p:cNvGrpSpPr/>
        <p:nvPr/>
      </p:nvGrpSpPr>
      <p:grpSpPr>
        <a:xfrm>
          <a:off x="0" y="0"/>
          <a:ext cx="0" cy="0"/>
          <a:chOff x="0" y="0"/>
          <a:chExt cx="0" cy="0"/>
        </a:xfrm>
      </p:grpSpPr>
      <p:sp>
        <p:nvSpPr>
          <p:cNvPr id="378" name="Google Shape;378;g13af6d9c71a_0_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a:buSzPts val="4400"/>
            </a:pPr>
            <a:r>
              <a:rPr lang="en-US"/>
              <a:t>Covenant Revision (cont.)</a:t>
            </a:r>
            <a:endParaRPr/>
          </a:p>
        </p:txBody>
      </p:sp>
      <p:sp>
        <p:nvSpPr>
          <p:cNvPr id="379" name="Google Shape;379;g13af6d9c71a_0_0"/>
          <p:cNvSpPr txBox="1">
            <a:spLocks noGrp="1"/>
          </p:cNvSpPr>
          <p:nvPr>
            <p:ph type="body" idx="1"/>
          </p:nvPr>
        </p:nvSpPr>
        <p:spPr>
          <a:xfrm>
            <a:off x="457200" y="361751"/>
            <a:ext cx="8229600" cy="5764500"/>
          </a:xfrm>
          <a:prstGeom prst="rect">
            <a:avLst/>
          </a:prstGeom>
          <a:noFill/>
          <a:ln>
            <a:noFill/>
          </a:ln>
        </p:spPr>
        <p:txBody>
          <a:bodyPr spcFirstLastPara="1" wrap="square" lIns="91425" tIns="45700" rIns="91425" bIns="45700" anchor="t" anchorCtr="0">
            <a:noAutofit/>
          </a:bodyPr>
          <a:lstStyle/>
          <a:p>
            <a:pPr marL="0" indent="0">
              <a:spcBef>
                <a:spcPts val="480"/>
              </a:spcBef>
              <a:buNone/>
            </a:pPr>
            <a:endParaRPr dirty="0">
              <a:solidFill>
                <a:srgbClr val="FFFFFF"/>
              </a:solidFill>
            </a:endParaRPr>
          </a:p>
          <a:p>
            <a:pPr marL="342901" indent="-139700" algn="ctr">
              <a:spcBef>
                <a:spcPts val="640"/>
              </a:spcBef>
              <a:buSzPts val="3200"/>
              <a:buNone/>
            </a:pPr>
            <a:endParaRPr lang="en-US" sz="3400" dirty="0">
              <a:solidFill>
                <a:srgbClr val="FFFFFF"/>
              </a:solidFill>
            </a:endParaRPr>
          </a:p>
          <a:p>
            <a:pPr marL="342901" indent="-139700" algn="ctr">
              <a:spcBef>
                <a:spcPts val="640"/>
              </a:spcBef>
              <a:buSzPts val="3200"/>
              <a:buNone/>
            </a:pPr>
            <a:endParaRPr lang="en-US" sz="3400" dirty="0">
              <a:solidFill>
                <a:srgbClr val="FFFFFF"/>
              </a:solidFill>
            </a:endParaRPr>
          </a:p>
          <a:p>
            <a:pPr marL="342901" indent="-139700" algn="ctr">
              <a:spcBef>
                <a:spcPts val="640"/>
              </a:spcBef>
              <a:buSzPts val="3200"/>
              <a:buNone/>
            </a:pPr>
            <a:r>
              <a:rPr lang="en-US" sz="3400" dirty="0">
                <a:solidFill>
                  <a:srgbClr val="FFFFFF"/>
                </a:solidFill>
              </a:rPr>
              <a:t>Thank You for Attending!</a:t>
            </a:r>
            <a:endParaRPr sz="3400" dirty="0">
              <a:solidFill>
                <a:srgbClr val="FFFFFF"/>
              </a:solidFill>
            </a:endParaRPr>
          </a:p>
          <a:p>
            <a:pPr marL="342901" indent="-139700" algn="ctr">
              <a:spcBef>
                <a:spcPts val="1200"/>
              </a:spcBef>
              <a:buSzPts val="3200"/>
              <a:buNone/>
            </a:pPr>
            <a:endParaRPr sz="3400" dirty="0">
              <a:solidFill>
                <a:srgbClr val="FFFFFF"/>
              </a:solidFill>
            </a:endParaRPr>
          </a:p>
          <a:p>
            <a:pPr marL="0" indent="0" algn="ctr">
              <a:spcBef>
                <a:spcPts val="1200"/>
              </a:spcBef>
              <a:buSzPts val="3200"/>
              <a:buNone/>
            </a:pPr>
            <a:endParaRPr sz="3400" dirty="0">
              <a:solidFill>
                <a:srgbClr val="FFFFFF"/>
              </a:solidFill>
            </a:endParaRPr>
          </a:p>
          <a:p>
            <a:pPr marL="342901" indent="-139700" algn="ctr">
              <a:spcBef>
                <a:spcPts val="1200"/>
              </a:spcBef>
              <a:buSzPts val="3200"/>
              <a:buNone/>
            </a:pPr>
            <a:endParaRPr sz="3400" dirty="0">
              <a:solidFill>
                <a:srgbClr val="FFFFFF"/>
              </a:solidFill>
            </a:endParaRPr>
          </a:p>
          <a:p>
            <a:pPr marL="342901" indent="-139700" algn="ctr">
              <a:spcBef>
                <a:spcPts val="1200"/>
              </a:spcBef>
              <a:spcAft>
                <a:spcPts val="1200"/>
              </a:spcAft>
              <a:buSzPts val="3200"/>
              <a:buNone/>
            </a:pPr>
            <a:endParaRPr sz="1400" dirty="0">
              <a:solidFill>
                <a:srgbClr val="FFFFFF"/>
              </a:solidFill>
            </a:endParaRPr>
          </a:p>
        </p:txBody>
      </p:sp>
      <p:sp>
        <p:nvSpPr>
          <p:cNvPr id="380" name="Google Shape;380;g13af6d9c71a_0_0"/>
          <p:cNvSpPr txBox="1">
            <a:spLocks noGrp="1"/>
          </p:cNvSpPr>
          <p:nvPr>
            <p:ph type="sldNum" idx="12"/>
          </p:nvPr>
        </p:nvSpPr>
        <p:spPr>
          <a:xfrm>
            <a:off x="6553200" y="6356351"/>
            <a:ext cx="2133600" cy="365100"/>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chemeClr val="dk2"/>
                </a:solidFill>
              </a:rPr>
              <a:pPr/>
              <a:t>26</a:t>
            </a:fld>
            <a:endParaRPr>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59"/>
        <p:cNvGrpSpPr/>
        <p:nvPr/>
      </p:nvGrpSpPr>
      <p:grpSpPr>
        <a:xfrm>
          <a:off x="0" y="0"/>
          <a:ext cx="0" cy="0"/>
          <a:chOff x="0" y="0"/>
          <a:chExt cx="0" cy="0"/>
        </a:xfrm>
      </p:grpSpPr>
      <p:sp>
        <p:nvSpPr>
          <p:cNvPr id="160" name="Google Shape;160;p7"/>
          <p:cNvSpPr txBox="1">
            <a:spLocks noGrp="1"/>
          </p:cNvSpPr>
          <p:nvPr>
            <p:ph type="title"/>
          </p:nvPr>
        </p:nvSpPr>
        <p:spPr>
          <a:xfrm>
            <a:off x="533400" y="1066800"/>
            <a:ext cx="8229600" cy="1143000"/>
          </a:xfrm>
          <a:prstGeom prst="rect">
            <a:avLst/>
          </a:prstGeom>
          <a:noFill/>
          <a:ln>
            <a:noFill/>
          </a:ln>
        </p:spPr>
        <p:txBody>
          <a:bodyPr spcFirstLastPara="1" wrap="square" lIns="91425" tIns="45700" rIns="91425" bIns="45700" anchor="ctr" anchorCtr="0">
            <a:noAutofit/>
          </a:bodyPr>
          <a:lstStyle/>
          <a:p>
            <a:pPr>
              <a:buSzPts val="4400"/>
            </a:pPr>
            <a:r>
              <a:rPr lang="en-US">
                <a:solidFill>
                  <a:srgbClr val="FFFFFF"/>
                </a:solidFill>
              </a:rPr>
              <a:t> 2022 MHPOA Annual Meeting Minutes Approval</a:t>
            </a:r>
            <a:endParaRPr>
              <a:solidFill>
                <a:srgbClr val="FFFFFF"/>
              </a:solidFill>
            </a:endParaRPr>
          </a:p>
        </p:txBody>
      </p:sp>
      <p:sp>
        <p:nvSpPr>
          <p:cNvPr id="161" name="Google Shape;161;p7"/>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rgbClr val="FFFFFF"/>
                </a:solidFill>
              </a:rPr>
              <a:pPr/>
              <a:t>3</a:t>
            </a:fld>
            <a:endParaRPr>
              <a:solidFill>
                <a:srgbClr val="FFFFFF"/>
              </a:solidFill>
            </a:endParaRPr>
          </a:p>
        </p:txBody>
      </p:sp>
      <p:sp>
        <p:nvSpPr>
          <p:cNvPr id="162" name="Google Shape;162;p7"/>
          <p:cNvSpPr txBox="1"/>
          <p:nvPr/>
        </p:nvSpPr>
        <p:spPr>
          <a:xfrm>
            <a:off x="1409700" y="3124201"/>
            <a:ext cx="6324600" cy="1384954"/>
          </a:xfrm>
          <a:prstGeom prst="rect">
            <a:avLst/>
          </a:prstGeom>
          <a:noFill/>
          <a:ln>
            <a:noFill/>
          </a:ln>
        </p:spPr>
        <p:txBody>
          <a:bodyPr spcFirstLastPara="1" wrap="square" lIns="91425" tIns="45700" rIns="91425" bIns="45700" anchor="t" anchorCtr="0">
            <a:spAutoFit/>
          </a:bodyPr>
          <a:lstStyle/>
          <a:p>
            <a:pPr algn="ctr">
              <a:buSzPts val="2800"/>
            </a:pPr>
            <a:r>
              <a:rPr lang="en-US" sz="2800">
                <a:solidFill>
                  <a:srgbClr val="FFFFFF"/>
                </a:solidFill>
                <a:latin typeface="Calibri"/>
                <a:ea typeface="Calibri"/>
                <a:cs typeface="Calibri"/>
                <a:sym typeface="Calibri"/>
              </a:rPr>
              <a:t>2022 MHPOA Annual Meeting Minutes are on the MHPOA Website</a:t>
            </a:r>
            <a:endParaRPr sz="2800">
              <a:solidFill>
                <a:srgbClr val="FFFFFF"/>
              </a:solidFill>
              <a:latin typeface="Calibri"/>
              <a:ea typeface="Calibri"/>
              <a:cs typeface="Calibri"/>
              <a:sym typeface="Calibri"/>
            </a:endParaRPr>
          </a:p>
          <a:p>
            <a:pPr algn="ctr">
              <a:buSzPts val="2800"/>
            </a:pPr>
            <a:r>
              <a:rPr lang="en-US" sz="2800">
                <a:solidFill>
                  <a:srgbClr val="FFFFFF"/>
                </a:solidFill>
                <a:latin typeface="Calibri"/>
                <a:ea typeface="Calibri"/>
                <a:cs typeface="Calibri"/>
                <a:sym typeface="Calibri"/>
              </a:rPr>
              <a:t>www.mhpoa.com</a:t>
            </a:r>
            <a:endParaRPr sz="2800">
              <a:solidFill>
                <a:srgbClr val="FFFFF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66"/>
        <p:cNvGrpSpPr/>
        <p:nvPr/>
      </p:nvGrpSpPr>
      <p:grpSpPr>
        <a:xfrm>
          <a:off x="0" y="0"/>
          <a:ext cx="0" cy="0"/>
          <a:chOff x="0" y="0"/>
          <a:chExt cx="0" cy="0"/>
        </a:xfrm>
      </p:grpSpPr>
      <p:sp>
        <p:nvSpPr>
          <p:cNvPr id="167" name="Google Shape;167;p5"/>
          <p:cNvSpPr txBox="1">
            <a:spLocks noGrp="1"/>
          </p:cNvSpPr>
          <p:nvPr>
            <p:ph type="title"/>
          </p:nvPr>
        </p:nvSpPr>
        <p:spPr>
          <a:xfrm>
            <a:off x="457200" y="152888"/>
            <a:ext cx="8229600" cy="1143000"/>
          </a:xfrm>
          <a:prstGeom prst="rect">
            <a:avLst/>
          </a:prstGeom>
          <a:noFill/>
          <a:ln>
            <a:noFill/>
          </a:ln>
        </p:spPr>
        <p:txBody>
          <a:bodyPr spcFirstLastPara="1" wrap="square" lIns="91425" tIns="45700" rIns="91425" bIns="45700" anchor="ctr" anchorCtr="0">
            <a:normAutofit/>
          </a:bodyPr>
          <a:lstStyle/>
          <a:p>
            <a:pPr>
              <a:buSzPts val="4400"/>
            </a:pPr>
            <a:r>
              <a:rPr lang="en-US">
                <a:solidFill>
                  <a:srgbClr val="F3F3F3"/>
                </a:solidFill>
              </a:rPr>
              <a:t>Election: 2022-2023 Board of Directors</a:t>
            </a:r>
            <a:endParaRPr>
              <a:solidFill>
                <a:srgbClr val="F3F3F3"/>
              </a:solidFill>
            </a:endParaRPr>
          </a:p>
        </p:txBody>
      </p:sp>
      <p:graphicFrame>
        <p:nvGraphicFramePr>
          <p:cNvPr id="168" name="Google Shape;168;p5"/>
          <p:cNvGraphicFramePr/>
          <p:nvPr>
            <p:extLst>
              <p:ext uri="{D42A27DB-BD31-4B8C-83A1-F6EECF244321}">
                <p14:modId xmlns:p14="http://schemas.microsoft.com/office/powerpoint/2010/main" val="3612793311"/>
              </p:ext>
            </p:extLst>
          </p:nvPr>
        </p:nvGraphicFramePr>
        <p:xfrm>
          <a:off x="864477" y="1087401"/>
          <a:ext cx="7415050" cy="4921511"/>
        </p:xfrm>
        <a:graphic>
          <a:graphicData uri="http://schemas.openxmlformats.org/drawingml/2006/table">
            <a:tbl>
              <a:tblPr>
                <a:noFill/>
                <a:tableStyleId>{A3DCE9EF-8257-42B1-BD2F-43FBACF78E9F}</a:tableStyleId>
              </a:tblPr>
              <a:tblGrid>
                <a:gridCol w="2804225">
                  <a:extLst>
                    <a:ext uri="{9D8B030D-6E8A-4147-A177-3AD203B41FA5}">
                      <a16:colId xmlns:a16="http://schemas.microsoft.com/office/drawing/2014/main" val="20000"/>
                    </a:ext>
                  </a:extLst>
                </a:gridCol>
                <a:gridCol w="2372825">
                  <a:extLst>
                    <a:ext uri="{9D8B030D-6E8A-4147-A177-3AD203B41FA5}">
                      <a16:colId xmlns:a16="http://schemas.microsoft.com/office/drawing/2014/main" val="20001"/>
                    </a:ext>
                  </a:extLst>
                </a:gridCol>
                <a:gridCol w="2238000">
                  <a:extLst>
                    <a:ext uri="{9D8B030D-6E8A-4147-A177-3AD203B41FA5}">
                      <a16:colId xmlns:a16="http://schemas.microsoft.com/office/drawing/2014/main" val="20002"/>
                    </a:ext>
                  </a:extLst>
                </a:gridCol>
              </a:tblGrid>
              <a:tr h="497070">
                <a:tc>
                  <a:txBody>
                    <a:bodyPr/>
                    <a:lstStyle/>
                    <a:p>
                      <a:pPr marL="0" marR="0" lvl="0" indent="0" algn="ctr" rtl="0">
                        <a:lnSpc>
                          <a:spcPct val="100000"/>
                        </a:lnSpc>
                        <a:spcBef>
                          <a:spcPts val="0"/>
                        </a:spcBef>
                        <a:spcAft>
                          <a:spcPts val="0"/>
                        </a:spcAft>
                        <a:buClr>
                          <a:schemeClr val="dk1"/>
                        </a:buClr>
                        <a:buSzPts val="1800"/>
                        <a:buFont typeface="Calibri"/>
                        <a:buNone/>
                      </a:pPr>
                      <a:r>
                        <a:rPr lang="en-US" sz="1800" b="1" u="none" strike="noStrike" cap="none"/>
                        <a:t> Office</a:t>
                      </a:r>
                      <a:endParaRPr sz="1800" b="1"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t> Current Board</a:t>
                      </a:r>
                      <a:endParaRPr sz="1800" b="1"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t> Proposed Board</a:t>
                      </a:r>
                      <a:endParaRPr sz="1800" b="1"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584058">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President(1+1)</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Kathy Moran(0)</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r>
                        <a:rPr lang="en-US" sz="1800" b="1" dirty="0">
                          <a:solidFill>
                            <a:srgbClr val="000000"/>
                          </a:solidFill>
                          <a:highlight>
                            <a:srgbClr val="FFFF00"/>
                          </a:highlight>
                        </a:rPr>
                        <a:t>Dan Turk(0)</a:t>
                      </a:r>
                      <a:endParaRPr sz="1800" b="1" i="0" u="none" strike="noStrike" cap="none" dirty="0">
                        <a:solidFill>
                          <a:srgbClr val="000000"/>
                        </a:solidFill>
                        <a:highlight>
                          <a:srgbClr val="FFFF00"/>
                        </a:highlight>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5979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Interim Vice President(1+1)</a:t>
                      </a:r>
                      <a:endParaRPr sz="1800" b="0" i="0" u="none" strike="noStrike" cap="none" dirty="0">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dirty="0">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dirty="0">
                          <a:highlight>
                            <a:srgbClr val="FFFF00"/>
                          </a:highlight>
                        </a:rPr>
                        <a:t>Susan Johnston(0)* </a:t>
                      </a:r>
                      <a:endParaRPr sz="1800" b="1" i="0" u="none" strike="noStrike" cap="none" dirty="0">
                        <a:highlight>
                          <a:srgbClr val="FFFF00"/>
                        </a:highlight>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9707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Secretary/Treasurer(1+1)</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Brigitte Delisa(1)</a:t>
                      </a:r>
                      <a:endParaRPr sz="1800" b="0" i="0" u="none" strike="noStrike" cap="none" dirty="0">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rgbClr val="000000"/>
                        </a:solidFill>
                        <a:highlight>
                          <a:srgbClr val="FFFF00"/>
                        </a:highlight>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5979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Director-at-Large 1(2+)</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Kevan Davidson (2)</a:t>
                      </a:r>
                      <a:endParaRPr sz="1800" b="0" i="0" u="none" strike="noStrike" cap="none" dirty="0">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800"/>
                        <a:buFont typeface="Calibri"/>
                        <a:buNone/>
                        <a:tabLst/>
                        <a:defRPr/>
                      </a:pPr>
                      <a:endParaRPr lang="en-US" sz="1800" b="1" i="0" u="none" strike="noStrike" cap="none" dirty="0">
                        <a:solidFill>
                          <a:srgbClr val="000000"/>
                        </a:solidFill>
                        <a:highlight>
                          <a:srgbClr val="FFFF00"/>
                        </a:highlight>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45979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Director-at-Large 2(2+)</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Dan Turk(1)</a:t>
                      </a:r>
                      <a:endParaRPr sz="1800" b="0" i="0" u="none" strike="noStrike" cap="none" dirty="0">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dirty="0">
                          <a:solidFill>
                            <a:srgbClr val="3E231A"/>
                          </a:solidFill>
                          <a:highlight>
                            <a:schemeClr val="accent6"/>
                          </a:highlight>
                        </a:rPr>
                        <a:t>Kristin </a:t>
                      </a:r>
                      <a:r>
                        <a:rPr lang="en-US" sz="1800" b="1" i="0" u="none" strike="noStrike" cap="none" dirty="0" err="1">
                          <a:solidFill>
                            <a:srgbClr val="3E231A"/>
                          </a:solidFill>
                          <a:highlight>
                            <a:schemeClr val="accent6"/>
                          </a:highlight>
                        </a:rPr>
                        <a:t>Schmelter</a:t>
                      </a:r>
                      <a:r>
                        <a:rPr lang="en-US" sz="1800" b="1" i="0" u="none" strike="noStrike" cap="none" dirty="0">
                          <a:solidFill>
                            <a:srgbClr val="3E231A"/>
                          </a:solidFill>
                          <a:highlight>
                            <a:schemeClr val="accent6"/>
                          </a:highlight>
                        </a:rPr>
                        <a:t>(0)</a:t>
                      </a:r>
                      <a:endParaRPr sz="1800" b="1" i="0" u="none" strike="noStrike" cap="none" dirty="0">
                        <a:solidFill>
                          <a:srgbClr val="3E231A"/>
                        </a:solidFill>
                        <a:highlight>
                          <a:schemeClr val="accent6"/>
                        </a:highlight>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45979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Director-at-Large 3(2+)</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Keith Pearson(2+)</a:t>
                      </a:r>
                      <a:endParaRPr sz="1800" b="0" i="0" u="none" strike="noStrike" cap="none" dirty="0">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rgbClr val="3E231A"/>
                        </a:solidFill>
                        <a:highlight>
                          <a:schemeClr val="accent6"/>
                        </a:highlight>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45979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Director-at-Large 4(2+)</a:t>
                      </a:r>
                      <a:endParaRPr sz="1800" b="0" i="0" u="none" strike="noStrike" cap="none" dirty="0">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Trevor </a:t>
                      </a:r>
                      <a:r>
                        <a:rPr lang="en-US" sz="1800" u="none" strike="noStrike" cap="none" dirty="0" err="1"/>
                        <a:t>Igel</a:t>
                      </a:r>
                      <a:r>
                        <a:rPr lang="en-US" sz="1800" u="none" strike="noStrike" cap="none" dirty="0"/>
                        <a:t> (1)</a:t>
                      </a:r>
                      <a:r>
                        <a:rPr lang="en-US" sz="1800" dirty="0"/>
                        <a:t>                     </a:t>
                      </a:r>
                      <a:endParaRPr sz="1800" b="0" i="0" u="none" strike="noStrike" cap="none" dirty="0">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800"/>
                        <a:buFont typeface="Arial"/>
                        <a:buNone/>
                      </a:pPr>
                      <a:r>
                        <a:rPr lang="en-US" sz="1800" u="none" strike="noStrike" cap="none" dirty="0">
                          <a:highlight>
                            <a:schemeClr val="accent6"/>
                          </a:highlight>
                        </a:rPr>
                        <a:t> </a:t>
                      </a:r>
                      <a:endParaRPr sz="1800" b="1" i="0" u="none" strike="noStrike" cap="none" dirty="0">
                        <a:solidFill>
                          <a:srgbClr val="3E231A"/>
                        </a:solidFill>
                        <a:highlight>
                          <a:schemeClr val="accent6"/>
                        </a:highlight>
                        <a:latin typeface="Calibri"/>
                        <a:cs typeface="Calibri"/>
                        <a:sym typeface="Arial"/>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584573">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Director-at-Large 5(2+)</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dirty="0"/>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Arial"/>
                        <a:buNone/>
                      </a:pPr>
                      <a:r>
                        <a:rPr lang="en-US" sz="1800" b="1" i="0" u="none" strike="noStrike" cap="none" dirty="0">
                          <a:solidFill>
                            <a:schemeClr val="dk1"/>
                          </a:solidFill>
                          <a:highlight>
                            <a:srgbClr val="FFFF00"/>
                          </a:highlight>
                          <a:latin typeface="Calibri"/>
                          <a:ea typeface="Calibri"/>
                          <a:cs typeface="Calibri"/>
                          <a:sym typeface="Calibri"/>
                        </a:rPr>
                        <a:t>Skye Stiner(0)</a:t>
                      </a:r>
                      <a:endParaRPr sz="1800" b="1" i="0" u="none" strike="noStrike" cap="none" dirty="0">
                        <a:solidFill>
                          <a:schemeClr val="dk1"/>
                        </a:solidFill>
                        <a:highlight>
                          <a:srgbClr val="FFFF00"/>
                        </a:highlight>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45979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Past President - Ex Officio</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a:solidFill>
                            <a:srgbClr val="3E231A"/>
                          </a:solidFill>
                        </a:rPr>
                        <a:t>Kathy Moran</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r>
                        <a:rPr lang="en-US" sz="1800" u="none" strike="noStrike" cap="none" dirty="0"/>
                        <a:t> </a:t>
                      </a:r>
                      <a:endParaRPr sz="1800" b="0" i="0" u="none" strike="noStrike" cap="none" dirty="0">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
        <p:nvSpPr>
          <p:cNvPr id="169" name="Google Shape;169;p5"/>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chemeClr val="bg1"/>
                </a:solidFill>
              </a:rPr>
              <a:pPr/>
              <a:t>4</a:t>
            </a:fld>
            <a:endParaRPr dirty="0">
              <a:solidFill>
                <a:schemeClr val="bg1"/>
              </a:solidFill>
            </a:endParaRPr>
          </a:p>
        </p:txBody>
      </p:sp>
      <p:sp>
        <p:nvSpPr>
          <p:cNvPr id="3" name="TextBox 2">
            <a:extLst>
              <a:ext uri="{FF2B5EF4-FFF2-40B4-BE49-F238E27FC236}">
                <a16:creationId xmlns:a16="http://schemas.microsoft.com/office/drawing/2014/main" id="{3ABC72C2-FE04-341A-7FA8-9BF729063033}"/>
              </a:ext>
            </a:extLst>
          </p:cNvPr>
          <p:cNvSpPr txBox="1"/>
          <p:nvPr/>
        </p:nvSpPr>
        <p:spPr>
          <a:xfrm>
            <a:off x="1162594" y="6035040"/>
            <a:ext cx="7116933" cy="523220"/>
          </a:xfrm>
          <a:prstGeom prst="rect">
            <a:avLst/>
          </a:prstGeom>
          <a:noFill/>
        </p:spPr>
        <p:txBody>
          <a:bodyPr wrap="square" rtlCol="0">
            <a:spAutoFit/>
          </a:bodyPr>
          <a:lstStyle/>
          <a:p>
            <a:r>
              <a:rPr lang="en-US" dirty="0">
                <a:solidFill>
                  <a:schemeClr val="bg1"/>
                </a:solidFill>
              </a:rPr>
              <a:t>*Susan Johnston will not be seeking the position of President,  This is an interim position until a VP can be found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4"/>
        <p:cNvGrpSpPr/>
        <p:nvPr/>
      </p:nvGrpSpPr>
      <p:grpSpPr>
        <a:xfrm>
          <a:off x="0" y="0"/>
          <a:ext cx="0" cy="0"/>
          <a:chOff x="0" y="0"/>
          <a:chExt cx="0" cy="0"/>
        </a:xfrm>
      </p:grpSpPr>
      <p:sp>
        <p:nvSpPr>
          <p:cNvPr id="175" name="Google Shape;175;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a:buSzPts val="4400"/>
            </a:pPr>
            <a:r>
              <a:rPr lang="en-US">
                <a:solidFill>
                  <a:srgbClr val="FFFFFF"/>
                </a:solidFill>
              </a:rPr>
              <a:t> Community Wildfire Protection</a:t>
            </a:r>
            <a:endParaRPr>
              <a:solidFill>
                <a:srgbClr val="FFFFFF"/>
              </a:solidFill>
            </a:endParaRPr>
          </a:p>
        </p:txBody>
      </p:sp>
      <p:sp>
        <p:nvSpPr>
          <p:cNvPr id="176" name="Google Shape;176;p13"/>
          <p:cNvSpPr txBox="1">
            <a:spLocks noGrp="1"/>
          </p:cNvSpPr>
          <p:nvPr>
            <p:ph type="body" idx="1"/>
          </p:nvPr>
        </p:nvSpPr>
        <p:spPr>
          <a:xfrm>
            <a:off x="350400" y="1174175"/>
            <a:ext cx="8443200" cy="4811400"/>
          </a:xfrm>
          <a:prstGeom prst="rect">
            <a:avLst/>
          </a:prstGeom>
          <a:noFill/>
          <a:ln>
            <a:noFill/>
          </a:ln>
        </p:spPr>
        <p:txBody>
          <a:bodyPr spcFirstLastPara="1" wrap="square" lIns="91425" tIns="45700" rIns="91425" bIns="45700" anchor="t" anchorCtr="0">
            <a:normAutofit fontScale="25000" lnSpcReduction="20000"/>
          </a:bodyPr>
          <a:lstStyle/>
          <a:p>
            <a:pPr marL="0" indent="0">
              <a:spcBef>
                <a:spcPts val="0"/>
              </a:spcBef>
              <a:buSzPct val="100000"/>
              <a:buNone/>
            </a:pPr>
            <a:r>
              <a:rPr lang="en-US" sz="5100">
                <a:solidFill>
                  <a:srgbClr val="FFFFFF"/>
                </a:solidFill>
              </a:rPr>
              <a:t>	</a:t>
            </a:r>
            <a:endParaRPr sz="5100">
              <a:solidFill>
                <a:srgbClr val="FFFFFF"/>
              </a:solidFill>
            </a:endParaRPr>
          </a:p>
          <a:p>
            <a:pPr marL="0" indent="0">
              <a:spcBef>
                <a:spcPts val="0"/>
              </a:spcBef>
              <a:buSzPct val="53125"/>
              <a:buNone/>
            </a:pPr>
            <a:r>
              <a:rPr lang="en-US" sz="9600" b="1">
                <a:solidFill>
                  <a:srgbClr val="FFFFFF"/>
                </a:solidFill>
              </a:rPr>
              <a:t>NEAREST FIRE HYDRANT MORE THAN 3 MILES AWAY!</a:t>
            </a:r>
            <a:endParaRPr sz="9600" b="1">
              <a:solidFill>
                <a:srgbClr val="FFFFFF"/>
              </a:solidFill>
            </a:endParaRPr>
          </a:p>
          <a:p>
            <a:pPr marL="0" indent="0">
              <a:spcBef>
                <a:spcPts val="0"/>
              </a:spcBef>
              <a:buSzPct val="53125"/>
              <a:buNone/>
            </a:pPr>
            <a:endParaRPr sz="9600">
              <a:solidFill>
                <a:srgbClr val="FFFFFF"/>
              </a:solidFill>
            </a:endParaRPr>
          </a:p>
          <a:p>
            <a:pPr marL="0" indent="0">
              <a:spcBef>
                <a:spcPts val="0"/>
              </a:spcBef>
              <a:buSzPct val="53125"/>
              <a:buNone/>
            </a:pPr>
            <a:r>
              <a:rPr lang="en-US" sz="9600">
                <a:solidFill>
                  <a:srgbClr val="FFFFFF"/>
                </a:solidFill>
              </a:rPr>
              <a:t>     Contact Estes Valley Fire Marshal (970-577-0900)</a:t>
            </a:r>
            <a:endParaRPr>
              <a:solidFill>
                <a:srgbClr val="FFFFFF"/>
              </a:solidFill>
            </a:endParaRPr>
          </a:p>
          <a:p>
            <a:pPr marL="0" indent="0">
              <a:spcBef>
                <a:spcPts val="480"/>
              </a:spcBef>
              <a:buSzPct val="100000"/>
              <a:buNone/>
            </a:pPr>
            <a:r>
              <a:rPr lang="en-US" sz="9600">
                <a:solidFill>
                  <a:srgbClr val="FFFFFF"/>
                </a:solidFill>
              </a:rPr>
              <a:t>	for your FREE home and property Firewise inspection </a:t>
            </a:r>
            <a:endParaRPr>
              <a:solidFill>
                <a:srgbClr val="FFFFFF"/>
              </a:solidFill>
            </a:endParaRPr>
          </a:p>
          <a:p>
            <a:pPr marL="0" indent="0">
              <a:spcBef>
                <a:spcPts val="371"/>
              </a:spcBef>
              <a:buSzPct val="100000"/>
              <a:buNone/>
            </a:pPr>
            <a:endParaRPr sz="7400">
              <a:solidFill>
                <a:srgbClr val="FFFFFF"/>
              </a:solidFill>
            </a:endParaRPr>
          </a:p>
          <a:p>
            <a:pPr marL="0" indent="0">
              <a:spcBef>
                <a:spcPts val="480"/>
              </a:spcBef>
              <a:buSzPct val="100000"/>
              <a:buNone/>
            </a:pPr>
            <a:r>
              <a:rPr lang="en-US" sz="7400">
                <a:solidFill>
                  <a:srgbClr val="FFFFFF"/>
                </a:solidFill>
              </a:rPr>
              <a:t>	</a:t>
            </a:r>
            <a:r>
              <a:rPr lang="en-US" sz="9600">
                <a:solidFill>
                  <a:srgbClr val="FFFFFF"/>
                </a:solidFill>
              </a:rPr>
              <a:t>Working Smoke Alarms and CO Sensors</a:t>
            </a:r>
            <a:endParaRPr>
              <a:solidFill>
                <a:srgbClr val="FFFFFF"/>
              </a:solidFill>
            </a:endParaRPr>
          </a:p>
          <a:p>
            <a:pPr marL="0" indent="0">
              <a:spcBef>
                <a:spcPts val="371"/>
              </a:spcBef>
              <a:buSzPct val="100000"/>
              <a:buNone/>
            </a:pPr>
            <a:endParaRPr sz="7400">
              <a:solidFill>
                <a:srgbClr val="FFFFFF"/>
              </a:solidFill>
            </a:endParaRPr>
          </a:p>
          <a:p>
            <a:pPr marL="0" indent="0">
              <a:spcBef>
                <a:spcPts val="480"/>
              </a:spcBef>
              <a:buSzPct val="100000"/>
              <a:buNone/>
            </a:pPr>
            <a:r>
              <a:rPr lang="en-US" sz="7400">
                <a:solidFill>
                  <a:srgbClr val="FFFFFF"/>
                </a:solidFill>
              </a:rPr>
              <a:t>  	</a:t>
            </a:r>
            <a:r>
              <a:rPr lang="en-US" sz="9600">
                <a:solidFill>
                  <a:srgbClr val="FFFFFF"/>
                </a:solidFill>
              </a:rPr>
              <a:t>Keep roads open </a:t>
            </a:r>
            <a:endParaRPr>
              <a:solidFill>
                <a:srgbClr val="FFFFFF"/>
              </a:solidFill>
            </a:endParaRPr>
          </a:p>
          <a:p>
            <a:pPr marL="0" indent="0">
              <a:spcBef>
                <a:spcPts val="371"/>
              </a:spcBef>
              <a:buSzPct val="100000"/>
              <a:buNone/>
            </a:pPr>
            <a:endParaRPr sz="7400">
              <a:solidFill>
                <a:srgbClr val="FFFFFF"/>
              </a:solidFill>
            </a:endParaRPr>
          </a:p>
          <a:p>
            <a:pPr marL="0" indent="0">
              <a:spcBef>
                <a:spcPts val="480"/>
              </a:spcBef>
              <a:buSzPct val="77083"/>
              <a:buNone/>
            </a:pPr>
            <a:r>
              <a:rPr lang="en-US" sz="9600" b="1">
                <a:solidFill>
                  <a:srgbClr val="FFFFFF"/>
                </a:solidFill>
              </a:rPr>
              <a:t>Follow Estes Valley Fire Protection at estesvalleyfire.org</a:t>
            </a:r>
            <a:endParaRPr b="1">
              <a:solidFill>
                <a:srgbClr val="FFFFFF"/>
              </a:solidFill>
            </a:endParaRPr>
          </a:p>
          <a:p>
            <a:pPr marL="0" indent="0">
              <a:spcBef>
                <a:spcPts val="255"/>
              </a:spcBef>
              <a:buSzPct val="100000"/>
              <a:buNone/>
            </a:pPr>
            <a:endParaRPr sz="5100">
              <a:solidFill>
                <a:srgbClr val="FFFFFF"/>
              </a:solidFill>
            </a:endParaRPr>
          </a:p>
          <a:p>
            <a:pPr marL="0" indent="0">
              <a:spcBef>
                <a:spcPts val="255"/>
              </a:spcBef>
              <a:buSzPct val="100000"/>
              <a:buNone/>
            </a:pPr>
            <a:endParaRPr sz="5100">
              <a:solidFill>
                <a:srgbClr val="FFFFFF"/>
              </a:solidFill>
            </a:endParaRPr>
          </a:p>
          <a:p>
            <a:pPr marL="0" indent="0" algn="ctr">
              <a:spcBef>
                <a:spcPts val="560"/>
              </a:spcBef>
              <a:buSzPct val="100000"/>
              <a:buNone/>
            </a:pPr>
            <a:r>
              <a:rPr lang="en-US" sz="11200">
                <a:solidFill>
                  <a:srgbClr val="FFFFFF"/>
                </a:solidFill>
              </a:rPr>
              <a:t>  </a:t>
            </a:r>
            <a:r>
              <a:rPr lang="en-US" sz="11200" b="1">
                <a:solidFill>
                  <a:srgbClr val="FFFFFF"/>
                </a:solidFill>
              </a:rPr>
              <a:t>We are all in this together</a:t>
            </a:r>
            <a:endParaRPr>
              <a:solidFill>
                <a:srgbClr val="FFFFFF"/>
              </a:solidFill>
            </a:endParaRPr>
          </a:p>
          <a:p>
            <a:pPr marL="1028700" lvl="1" indent="-527051">
              <a:spcBef>
                <a:spcPts val="140"/>
              </a:spcBef>
              <a:spcAft>
                <a:spcPts val="1200"/>
              </a:spcAft>
              <a:buSzPct val="200000"/>
              <a:buNone/>
            </a:pPr>
            <a:endParaRPr>
              <a:solidFill>
                <a:srgbClr val="FFFFFF"/>
              </a:solidFill>
            </a:endParaRPr>
          </a:p>
        </p:txBody>
      </p:sp>
      <p:sp>
        <p:nvSpPr>
          <p:cNvPr id="177" name="Google Shape;177;p13"/>
          <p:cNvSpPr txBox="1">
            <a:spLocks noGrp="1"/>
          </p:cNvSpPr>
          <p:nvPr>
            <p:ph type="sldNum" idx="12"/>
          </p:nvPr>
        </p:nvSpPr>
        <p:spPr>
          <a:xfrm>
            <a:off x="8138160" y="6356351"/>
            <a:ext cx="548640"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chemeClr val="bg1"/>
                </a:solidFill>
              </a:rPr>
              <a:pPr/>
              <a:t>5</a:t>
            </a:fld>
            <a:endParaRPr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81"/>
        <p:cNvGrpSpPr/>
        <p:nvPr/>
      </p:nvGrpSpPr>
      <p:grpSpPr>
        <a:xfrm>
          <a:off x="0" y="0"/>
          <a:ext cx="0" cy="0"/>
          <a:chOff x="0" y="0"/>
          <a:chExt cx="0" cy="0"/>
        </a:xfrm>
      </p:grpSpPr>
      <p:sp>
        <p:nvSpPr>
          <p:cNvPr id="182" name="Google Shape;182;p14"/>
          <p:cNvSpPr txBox="1">
            <a:spLocks noGrp="1"/>
          </p:cNvSpPr>
          <p:nvPr>
            <p:ph type="title"/>
          </p:nvPr>
        </p:nvSpPr>
        <p:spPr>
          <a:xfrm>
            <a:off x="457200" y="274647"/>
            <a:ext cx="8229600" cy="678944"/>
          </a:xfrm>
          <a:prstGeom prst="rect">
            <a:avLst/>
          </a:prstGeom>
          <a:noFill/>
          <a:ln>
            <a:noFill/>
          </a:ln>
        </p:spPr>
        <p:txBody>
          <a:bodyPr spcFirstLastPara="1" wrap="square" lIns="91425" tIns="45700" rIns="91425" bIns="45700" anchor="ctr" anchorCtr="0">
            <a:normAutofit/>
          </a:bodyPr>
          <a:lstStyle/>
          <a:p>
            <a:pPr>
              <a:buSzPts val="4400"/>
            </a:pPr>
            <a:r>
              <a:rPr lang="en-US" dirty="0">
                <a:solidFill>
                  <a:srgbClr val="FFFFFF"/>
                </a:solidFill>
              </a:rPr>
              <a:t>Community Wildfire Protection</a:t>
            </a:r>
            <a:endParaRPr dirty="0">
              <a:solidFill>
                <a:srgbClr val="FFFFFF"/>
              </a:solidFill>
            </a:endParaRPr>
          </a:p>
        </p:txBody>
      </p:sp>
      <p:sp>
        <p:nvSpPr>
          <p:cNvPr id="183" name="Google Shape;183;p14"/>
          <p:cNvSpPr txBox="1">
            <a:spLocks noGrp="1"/>
          </p:cNvSpPr>
          <p:nvPr>
            <p:ph type="body" idx="1"/>
          </p:nvPr>
        </p:nvSpPr>
        <p:spPr>
          <a:xfrm>
            <a:off x="457200" y="1174176"/>
            <a:ext cx="8503920" cy="4991493"/>
          </a:xfrm>
          <a:prstGeom prst="rect">
            <a:avLst/>
          </a:prstGeom>
          <a:noFill/>
          <a:ln>
            <a:noFill/>
          </a:ln>
        </p:spPr>
        <p:txBody>
          <a:bodyPr spcFirstLastPara="1" wrap="square" lIns="91425" tIns="45700" rIns="91425" bIns="45700" anchor="t" anchorCtr="0">
            <a:normAutofit fontScale="47500" lnSpcReduction="20000"/>
          </a:bodyPr>
          <a:lstStyle/>
          <a:p>
            <a:pPr marL="0" indent="0">
              <a:spcBef>
                <a:spcPts val="0"/>
              </a:spcBef>
              <a:buSzPct val="35294"/>
              <a:buNone/>
            </a:pPr>
            <a:r>
              <a:rPr lang="en-US" sz="5100" dirty="0" err="1">
                <a:solidFill>
                  <a:srgbClr val="FFFFFF"/>
                </a:solidFill>
              </a:rPr>
              <a:t>MHPOA</a:t>
            </a:r>
            <a:r>
              <a:rPr lang="en-US" sz="5100" dirty="0">
                <a:solidFill>
                  <a:srgbClr val="FFFFFF"/>
                </a:solidFill>
              </a:rPr>
              <a:t> One Time Per Year Slash Chipping</a:t>
            </a:r>
            <a:endParaRPr sz="5100" dirty="0">
              <a:solidFill>
                <a:srgbClr val="FFFFFF"/>
              </a:solidFill>
            </a:endParaRPr>
          </a:p>
          <a:p>
            <a:pPr marL="1028700" lvl="1" indent="-508001">
              <a:spcBef>
                <a:spcPts val="200"/>
              </a:spcBef>
              <a:buSzPct val="100000"/>
              <a:buNone/>
            </a:pPr>
            <a:endParaRPr sz="4200" dirty="0">
              <a:solidFill>
                <a:srgbClr val="FFFFFF"/>
              </a:solidFill>
            </a:endParaRPr>
          </a:p>
          <a:p>
            <a:pPr marL="1028700" lvl="1" indent="-561731">
              <a:spcBef>
                <a:spcPts val="480"/>
              </a:spcBef>
              <a:buClr>
                <a:srgbClr val="FFFFFF"/>
              </a:buClr>
              <a:buSzPct val="100000"/>
              <a:buFont typeface="Calibri"/>
              <a:buAutoNum type="arabicPeriod"/>
            </a:pPr>
            <a:r>
              <a:rPr lang="en-US" sz="4200" dirty="0">
                <a:solidFill>
                  <a:srgbClr val="FFFFFF"/>
                </a:solidFill>
              </a:rPr>
              <a:t>Part of </a:t>
            </a:r>
            <a:r>
              <a:rPr lang="en-US" sz="4200" dirty="0" err="1">
                <a:solidFill>
                  <a:srgbClr val="FFFFFF"/>
                </a:solidFill>
              </a:rPr>
              <a:t>MHPOA</a:t>
            </a:r>
            <a:r>
              <a:rPr lang="en-US" sz="4200" dirty="0">
                <a:solidFill>
                  <a:srgbClr val="FFFFFF"/>
                </a:solidFill>
              </a:rPr>
              <a:t> dues go to Fire Risk Mitigation</a:t>
            </a:r>
            <a:endParaRPr sz="4200" dirty="0">
              <a:solidFill>
                <a:srgbClr val="FFFFFF"/>
              </a:solidFill>
            </a:endParaRPr>
          </a:p>
          <a:p>
            <a:pPr marL="1028700" lvl="1" indent="-561731">
              <a:spcBef>
                <a:spcPts val="480"/>
              </a:spcBef>
              <a:buClr>
                <a:srgbClr val="FFFFFF"/>
              </a:buClr>
              <a:buSzPct val="100000"/>
              <a:buFont typeface="Calibri"/>
              <a:buAutoNum type="arabicPeriod"/>
            </a:pPr>
            <a:r>
              <a:rPr lang="en-US" sz="4200" dirty="0">
                <a:solidFill>
                  <a:srgbClr val="FFFFFF"/>
                </a:solidFill>
              </a:rPr>
              <a:t>One time per year, some time after 1</a:t>
            </a:r>
            <a:r>
              <a:rPr lang="en-US" sz="4200" baseline="30000" dirty="0">
                <a:solidFill>
                  <a:srgbClr val="FFFFFF"/>
                </a:solidFill>
              </a:rPr>
              <a:t>st</a:t>
            </a:r>
            <a:r>
              <a:rPr lang="en-US" sz="4200" dirty="0">
                <a:solidFill>
                  <a:srgbClr val="FFFFFF"/>
                </a:solidFill>
              </a:rPr>
              <a:t> Saturday in June</a:t>
            </a:r>
            <a:endParaRPr sz="4200" dirty="0">
              <a:solidFill>
                <a:srgbClr val="FFFFFF"/>
              </a:solidFill>
            </a:endParaRPr>
          </a:p>
          <a:p>
            <a:pPr marL="1028700" lvl="1" indent="-561731">
              <a:spcBef>
                <a:spcPts val="480"/>
              </a:spcBef>
              <a:buClr>
                <a:srgbClr val="FFFFFF"/>
              </a:buClr>
              <a:buSzPct val="100000"/>
              <a:buFont typeface="Calibri"/>
              <a:buAutoNum type="arabicPeriod"/>
            </a:pPr>
            <a:r>
              <a:rPr lang="en-US" sz="4200" dirty="0">
                <a:solidFill>
                  <a:srgbClr val="FFFFFF"/>
                </a:solidFill>
              </a:rPr>
              <a:t>Slash burning is illegal from May 2 to Sept 30</a:t>
            </a:r>
            <a:endParaRPr sz="4200" dirty="0">
              <a:solidFill>
                <a:srgbClr val="FFFFFF"/>
              </a:solidFill>
            </a:endParaRPr>
          </a:p>
          <a:p>
            <a:pPr marL="1028700" lvl="1" indent="-561731">
              <a:spcBef>
                <a:spcPts val="480"/>
              </a:spcBef>
              <a:buClr>
                <a:srgbClr val="FFFFFF"/>
              </a:buClr>
              <a:buSzPct val="100000"/>
              <a:buFont typeface="Calibri"/>
              <a:buAutoNum type="arabicPeriod"/>
            </a:pPr>
            <a:r>
              <a:rPr lang="en-US" sz="4200" dirty="0">
                <a:solidFill>
                  <a:srgbClr val="FFFFFF"/>
                </a:solidFill>
              </a:rPr>
              <a:t>Open burning from Oct 1 to May 1 requires a permit</a:t>
            </a:r>
            <a:endParaRPr sz="4200" dirty="0">
              <a:solidFill>
                <a:srgbClr val="FFFFFF"/>
              </a:solidFill>
            </a:endParaRPr>
          </a:p>
          <a:p>
            <a:pPr marL="1028700" lvl="1" indent="-561731">
              <a:spcBef>
                <a:spcPts val="480"/>
              </a:spcBef>
              <a:buClr>
                <a:srgbClr val="FFFFFF"/>
              </a:buClr>
              <a:buSzPct val="100000"/>
              <a:buFont typeface="Calibri"/>
              <a:buAutoNum type="arabicPeriod"/>
            </a:pPr>
            <a:r>
              <a:rPr lang="en-US" sz="4200" dirty="0">
                <a:solidFill>
                  <a:srgbClr val="FFFFFF"/>
                </a:solidFill>
              </a:rPr>
              <a:t>Open burning without a permit: $10,000 per day fine</a:t>
            </a:r>
            <a:endParaRPr sz="4200" dirty="0">
              <a:solidFill>
                <a:srgbClr val="FFFFFF"/>
              </a:solidFill>
            </a:endParaRPr>
          </a:p>
          <a:p>
            <a:pPr marL="1028700" lvl="1" indent="-561731">
              <a:spcBef>
                <a:spcPts val="480"/>
              </a:spcBef>
              <a:buClr>
                <a:srgbClr val="FFFFFF"/>
              </a:buClr>
              <a:buSzPct val="100000"/>
              <a:buAutoNum type="arabicPeriod"/>
            </a:pPr>
            <a:r>
              <a:rPr lang="en-US" sz="4200" dirty="0">
                <a:solidFill>
                  <a:srgbClr val="FFFFFF"/>
                </a:solidFill>
              </a:rPr>
              <a:t>Slash can be taken to the </a:t>
            </a:r>
            <a:r>
              <a:rPr lang="en-US" sz="4200" i="1" dirty="0">
                <a:solidFill>
                  <a:srgbClr val="FFFFFF"/>
                </a:solidFill>
              </a:rPr>
              <a:t>Boulder County Community Forestry Sort Yard </a:t>
            </a:r>
            <a:endParaRPr sz="4200" i="1" dirty="0">
              <a:solidFill>
                <a:srgbClr val="FFFFFF"/>
              </a:solidFill>
            </a:endParaRPr>
          </a:p>
          <a:p>
            <a:pPr lvl="3" indent="-340958">
              <a:spcBef>
                <a:spcPts val="480"/>
              </a:spcBef>
              <a:buClr>
                <a:srgbClr val="FFFFFF"/>
              </a:buClr>
              <a:buSzPct val="100000"/>
            </a:pPr>
            <a:r>
              <a:rPr lang="en-US" sz="4200" dirty="0">
                <a:solidFill>
                  <a:srgbClr val="FFFFFF"/>
                </a:solidFill>
              </a:rPr>
              <a:t>No Fee</a:t>
            </a:r>
            <a:endParaRPr sz="4200" dirty="0">
              <a:solidFill>
                <a:srgbClr val="FFFFFF"/>
              </a:solidFill>
            </a:endParaRPr>
          </a:p>
          <a:p>
            <a:pPr lvl="3" indent="-340958">
              <a:spcBef>
                <a:spcPts val="480"/>
              </a:spcBef>
              <a:buClr>
                <a:srgbClr val="FFFFFF"/>
              </a:buClr>
              <a:buSzPct val="100000"/>
            </a:pPr>
            <a:r>
              <a:rPr lang="en-US" sz="4200" dirty="0">
                <a:solidFill>
                  <a:srgbClr val="FFFFFF"/>
                </a:solidFill>
              </a:rPr>
              <a:t>Easy, quick registration process on site</a:t>
            </a:r>
            <a:endParaRPr sz="4200" dirty="0">
              <a:solidFill>
                <a:srgbClr val="FFFFFF"/>
              </a:solidFill>
            </a:endParaRPr>
          </a:p>
          <a:p>
            <a:pPr lvl="3" indent="-340958">
              <a:spcBef>
                <a:spcPts val="480"/>
              </a:spcBef>
              <a:buClr>
                <a:srgbClr val="FFFFFF"/>
              </a:buClr>
              <a:buSzPct val="100000"/>
            </a:pPr>
            <a:r>
              <a:rPr lang="en-US" sz="4200" dirty="0">
                <a:solidFill>
                  <a:srgbClr val="FFFFFF"/>
                </a:solidFill>
              </a:rPr>
              <a:t>Located off HWY 7 close to Eagle Plumes Native American store, on the east side of the road</a:t>
            </a:r>
          </a:p>
          <a:p>
            <a:pPr marL="116242" indent="0">
              <a:spcBef>
                <a:spcPts val="480"/>
              </a:spcBef>
              <a:buClr>
                <a:srgbClr val="FFFFFF"/>
              </a:buClr>
              <a:buSzPct val="100000"/>
              <a:buNone/>
            </a:pPr>
            <a:r>
              <a:rPr lang="en-US" sz="4200" dirty="0">
                <a:solidFill>
                  <a:srgbClr val="FFFFFF"/>
                </a:solidFill>
              </a:rPr>
              <a:t>     7.  Feedback on 2023 slash pickup</a:t>
            </a:r>
          </a:p>
          <a:p>
            <a:pPr marL="1487843" lvl="3" indent="0">
              <a:spcBef>
                <a:spcPts val="480"/>
              </a:spcBef>
              <a:buClr>
                <a:srgbClr val="FFFFFF"/>
              </a:buClr>
              <a:buSzPct val="100000"/>
              <a:buNone/>
            </a:pPr>
            <a:endParaRPr sz="4200" dirty="0">
              <a:solidFill>
                <a:srgbClr val="FFFFFF"/>
              </a:solidFill>
            </a:endParaRPr>
          </a:p>
          <a:p>
            <a:pPr marL="1028700" lvl="1" indent="-419099">
              <a:spcBef>
                <a:spcPts val="480"/>
              </a:spcBef>
              <a:buSzPct val="54259"/>
              <a:buNone/>
            </a:pPr>
            <a:endParaRPr sz="4424" dirty="0">
              <a:solidFill>
                <a:srgbClr val="FFFFFF"/>
              </a:solidFill>
            </a:endParaRPr>
          </a:p>
          <a:p>
            <a:pPr marL="635000" lvl="1" indent="0">
              <a:spcBef>
                <a:spcPts val="560"/>
              </a:spcBef>
              <a:spcAft>
                <a:spcPts val="1200"/>
              </a:spcAft>
              <a:buSzPct val="200000"/>
              <a:buNone/>
            </a:pPr>
            <a:endParaRPr dirty="0">
              <a:solidFill>
                <a:srgbClr val="FFFFFF"/>
              </a:solidFill>
            </a:endParaRPr>
          </a:p>
        </p:txBody>
      </p:sp>
      <p:sp>
        <p:nvSpPr>
          <p:cNvPr id="184" name="Google Shape;184;p14"/>
          <p:cNvSpPr txBox="1">
            <a:spLocks noGrp="1"/>
          </p:cNvSpPr>
          <p:nvPr>
            <p:ph type="sldNum" idx="12"/>
          </p:nvPr>
        </p:nvSpPr>
        <p:spPr>
          <a:xfrm>
            <a:off x="8177348" y="6356351"/>
            <a:ext cx="509451"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chemeClr val="bg1"/>
                </a:solidFill>
              </a:rPr>
              <a:pPr/>
              <a:t>6</a:t>
            </a:fld>
            <a:endParaRPr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88"/>
        <p:cNvGrpSpPr/>
        <p:nvPr/>
      </p:nvGrpSpPr>
      <p:grpSpPr>
        <a:xfrm>
          <a:off x="0" y="0"/>
          <a:ext cx="0" cy="0"/>
          <a:chOff x="0" y="0"/>
          <a:chExt cx="0" cy="0"/>
        </a:xfrm>
      </p:grpSpPr>
      <p:sp>
        <p:nvSpPr>
          <p:cNvPr id="189" name="Google Shape;189;g13aefa8bea5_2_6"/>
          <p:cNvSpPr txBox="1">
            <a:spLocks noGrp="1"/>
          </p:cNvSpPr>
          <p:nvPr>
            <p:ph type="title"/>
          </p:nvPr>
        </p:nvSpPr>
        <p:spPr>
          <a:xfrm>
            <a:off x="457200" y="403975"/>
            <a:ext cx="8229600" cy="1143000"/>
          </a:xfrm>
          <a:prstGeom prst="rect">
            <a:avLst/>
          </a:prstGeom>
          <a:noFill/>
          <a:ln>
            <a:noFill/>
          </a:ln>
        </p:spPr>
        <p:txBody>
          <a:bodyPr spcFirstLastPara="1" wrap="square" lIns="91425" tIns="45700" rIns="91425" bIns="45700" anchor="ctr" anchorCtr="0">
            <a:noAutofit/>
          </a:bodyPr>
          <a:lstStyle/>
          <a:p>
            <a:pPr>
              <a:buSzPts val="4400"/>
            </a:pPr>
            <a:r>
              <a:rPr lang="en-US" b="1">
                <a:solidFill>
                  <a:srgbClr val="FFFFFF"/>
                </a:solidFill>
              </a:rPr>
              <a:t>Some Lessons Learned</a:t>
            </a:r>
            <a:endParaRPr b="1">
              <a:solidFill>
                <a:srgbClr val="FFFFFF"/>
              </a:solidFill>
            </a:endParaRPr>
          </a:p>
        </p:txBody>
      </p:sp>
      <p:sp>
        <p:nvSpPr>
          <p:cNvPr id="190" name="Google Shape;190;g13aefa8bea5_2_6"/>
          <p:cNvSpPr txBox="1">
            <a:spLocks noGrp="1"/>
          </p:cNvSpPr>
          <p:nvPr>
            <p:ph type="sldNum" idx="12"/>
          </p:nvPr>
        </p:nvSpPr>
        <p:spPr>
          <a:xfrm>
            <a:off x="6553200" y="6356351"/>
            <a:ext cx="2133600" cy="365100"/>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rgbClr val="FFFFFF"/>
                </a:solidFill>
              </a:rPr>
              <a:pPr/>
              <a:t>7</a:t>
            </a:fld>
            <a:endParaRPr>
              <a:solidFill>
                <a:srgbClr val="FFFFFF"/>
              </a:solidFill>
            </a:endParaRPr>
          </a:p>
        </p:txBody>
      </p:sp>
      <p:sp>
        <p:nvSpPr>
          <p:cNvPr id="191" name="Google Shape;191;g13aefa8bea5_2_6"/>
          <p:cNvSpPr txBox="1"/>
          <p:nvPr/>
        </p:nvSpPr>
        <p:spPr>
          <a:xfrm>
            <a:off x="457201" y="1857076"/>
            <a:ext cx="8348700" cy="2462172"/>
          </a:xfrm>
          <a:prstGeom prst="rect">
            <a:avLst/>
          </a:prstGeom>
          <a:noFill/>
          <a:ln>
            <a:noFill/>
          </a:ln>
        </p:spPr>
        <p:txBody>
          <a:bodyPr spcFirstLastPara="1" wrap="square" lIns="91425" tIns="45700" rIns="91425" bIns="45700" anchor="t" anchorCtr="0">
            <a:spAutoFit/>
          </a:bodyPr>
          <a:lstStyle/>
          <a:p>
            <a:pPr algn="ctr">
              <a:buSzPts val="2800"/>
            </a:pPr>
            <a:r>
              <a:rPr lang="en-US" sz="2800">
                <a:solidFill>
                  <a:srgbClr val="FFFFFF"/>
                </a:solidFill>
                <a:latin typeface="Calibri"/>
                <a:ea typeface="Calibri"/>
                <a:cs typeface="Calibri"/>
                <a:sym typeface="Calibri"/>
              </a:rPr>
              <a:t>Is your Homeowner’s Insurance up to date?</a:t>
            </a:r>
            <a:endParaRPr sz="2800">
              <a:solidFill>
                <a:srgbClr val="FFFFFF"/>
              </a:solidFill>
              <a:latin typeface="Calibri"/>
              <a:ea typeface="Calibri"/>
              <a:cs typeface="Calibri"/>
              <a:sym typeface="Calibri"/>
            </a:endParaRPr>
          </a:p>
          <a:p>
            <a:pPr algn="ctr">
              <a:buSzPts val="2800"/>
            </a:pPr>
            <a:r>
              <a:rPr lang="en-US" sz="2800">
                <a:solidFill>
                  <a:srgbClr val="FFFFFF"/>
                </a:solidFill>
                <a:latin typeface="Calibri"/>
                <a:ea typeface="Calibri"/>
                <a:cs typeface="Calibri"/>
                <a:sym typeface="Calibri"/>
              </a:rPr>
              <a:t>Will it cover current costs to rebuild?</a:t>
            </a:r>
            <a:endParaRPr sz="2800">
              <a:solidFill>
                <a:srgbClr val="FFFFFF"/>
              </a:solidFill>
              <a:latin typeface="Calibri"/>
              <a:ea typeface="Calibri"/>
              <a:cs typeface="Calibri"/>
              <a:sym typeface="Calibri"/>
            </a:endParaRPr>
          </a:p>
          <a:p>
            <a:pPr algn="ctr">
              <a:buSzPts val="2800"/>
            </a:pPr>
            <a:endParaRPr sz="2800">
              <a:solidFill>
                <a:srgbClr val="FFFFFF"/>
              </a:solidFill>
              <a:latin typeface="Calibri"/>
              <a:ea typeface="Calibri"/>
              <a:cs typeface="Calibri"/>
              <a:sym typeface="Calibri"/>
            </a:endParaRPr>
          </a:p>
          <a:p>
            <a:pPr algn="ctr">
              <a:buSzPts val="2800"/>
            </a:pPr>
            <a:r>
              <a:rPr lang="en-US" sz="2800">
                <a:solidFill>
                  <a:srgbClr val="FFFFFF"/>
                </a:solidFill>
                <a:latin typeface="Calibri"/>
                <a:ea typeface="Calibri"/>
                <a:cs typeface="Calibri"/>
                <a:sym typeface="Calibri"/>
              </a:rPr>
              <a:t>Do you have a “grab and go!” evacuation plan in place?   </a:t>
            </a:r>
            <a:endParaRPr sz="2800">
              <a:solidFill>
                <a:srgbClr val="FFFFFF"/>
              </a:solidFill>
              <a:latin typeface="Calibri"/>
              <a:ea typeface="Calibri"/>
              <a:cs typeface="Calibri"/>
              <a:sym typeface="Calibri"/>
            </a:endParaRPr>
          </a:p>
          <a:p>
            <a:pPr algn="ctr">
              <a:buSzPts val="2800"/>
            </a:pPr>
            <a:endParaRPr sz="2100">
              <a:solidFill>
                <a:schemeClr val="lt1"/>
              </a:solidFill>
            </a:endParaRPr>
          </a:p>
          <a:p>
            <a:pPr algn="ctr">
              <a:buSzPts val="2800"/>
            </a:pPr>
            <a:r>
              <a:rPr lang="en-US" sz="2100">
                <a:solidFill>
                  <a:schemeClr val="lt1"/>
                </a:solidFill>
              </a:rPr>
              <a:t>Resources at estesvalleyfire.org </a:t>
            </a:r>
            <a:endParaRPr sz="500">
              <a:solidFill>
                <a:srgbClr val="FFFFFF"/>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95"/>
        <p:cNvGrpSpPr/>
        <p:nvPr/>
      </p:nvGrpSpPr>
      <p:grpSpPr>
        <a:xfrm>
          <a:off x="0" y="0"/>
          <a:ext cx="0" cy="0"/>
          <a:chOff x="0" y="0"/>
          <a:chExt cx="0" cy="0"/>
        </a:xfrm>
      </p:grpSpPr>
      <p:sp>
        <p:nvSpPr>
          <p:cNvPr id="196" name="Google Shape;196;p3"/>
          <p:cNvSpPr txBox="1">
            <a:spLocks noGrp="1"/>
          </p:cNvSpPr>
          <p:nvPr>
            <p:ph type="title"/>
          </p:nvPr>
        </p:nvSpPr>
        <p:spPr>
          <a:xfrm>
            <a:off x="392275" y="242048"/>
            <a:ext cx="8519400" cy="995082"/>
          </a:xfrm>
          <a:prstGeom prst="rect">
            <a:avLst/>
          </a:prstGeom>
          <a:noFill/>
          <a:ln>
            <a:noFill/>
          </a:ln>
        </p:spPr>
        <p:txBody>
          <a:bodyPr spcFirstLastPara="1" wrap="square" lIns="91425" tIns="45700" rIns="91425" bIns="45700" anchor="ctr" anchorCtr="0">
            <a:noAutofit/>
          </a:bodyPr>
          <a:lstStyle/>
          <a:p>
            <a:pPr>
              <a:buSzPts val="4400"/>
            </a:pPr>
            <a:r>
              <a:rPr lang="en-US" b="1" dirty="0">
                <a:solidFill>
                  <a:srgbClr val="FFFFFF"/>
                </a:solidFill>
              </a:rPr>
              <a:t>Short Term Rental (STR) Covenant Amendment Update/Outcome</a:t>
            </a:r>
            <a:endParaRPr dirty="0">
              <a:solidFill>
                <a:srgbClr val="FFFFFF"/>
              </a:solidFill>
            </a:endParaRPr>
          </a:p>
        </p:txBody>
      </p:sp>
      <p:sp>
        <p:nvSpPr>
          <p:cNvPr id="197" name="Google Shape;197;p3"/>
          <p:cNvSpPr txBox="1">
            <a:spLocks noGrp="1"/>
          </p:cNvSpPr>
          <p:nvPr>
            <p:ph type="sldNum" idx="12"/>
          </p:nvPr>
        </p:nvSpPr>
        <p:spPr>
          <a:xfrm>
            <a:off x="8077200" y="6356351"/>
            <a:ext cx="609600" cy="365125"/>
          </a:xfrm>
          <a:prstGeom prst="rect">
            <a:avLst/>
          </a:prstGeom>
          <a:noFill/>
          <a:ln>
            <a:noFill/>
          </a:ln>
        </p:spPr>
        <p:txBody>
          <a:bodyPr spcFirstLastPara="1" wrap="square" lIns="91425" tIns="45700" rIns="91425" bIns="45700" anchor="ctr" anchorCtr="0">
            <a:normAutofit/>
          </a:bodyPr>
          <a:lstStyle/>
          <a:p>
            <a:fld id="{00000000-1234-1234-1234-123412341234}" type="slidenum">
              <a:rPr lang="en-US">
                <a:solidFill>
                  <a:schemeClr val="bg1"/>
                </a:solidFill>
              </a:rPr>
              <a:pPr/>
              <a:t>8</a:t>
            </a:fld>
            <a:endParaRPr dirty="0">
              <a:solidFill>
                <a:schemeClr val="bg1"/>
              </a:solidFill>
            </a:endParaRPr>
          </a:p>
        </p:txBody>
      </p:sp>
      <p:sp>
        <p:nvSpPr>
          <p:cNvPr id="2" name="Rectangle 1">
            <a:extLst>
              <a:ext uri="{FF2B5EF4-FFF2-40B4-BE49-F238E27FC236}">
                <a16:creationId xmlns:a16="http://schemas.microsoft.com/office/drawing/2014/main" id="{C2CA7EC6-B40F-B966-5890-0B533EA0B976}"/>
              </a:ext>
            </a:extLst>
          </p:cNvPr>
          <p:cNvSpPr>
            <a:spLocks noChangeArrowheads="1"/>
          </p:cNvSpPr>
          <p:nvPr/>
        </p:nvSpPr>
        <p:spPr bwMode="auto">
          <a:xfrm>
            <a:off x="392275" y="1192846"/>
            <a:ext cx="8673348"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rPr>
              <a:t>The 2022 Amendment to the Protective Covenant was Approved and became Effective on Sept. 28, 2022.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bg1"/>
              </a:solidFill>
              <a:effectLst/>
              <a:latin typeface="Arial" panose="020B0604020202020204" pitchFamily="34" charset="0"/>
            </a:endParaRPr>
          </a:p>
          <a:p>
            <a:pPr marL="914400" marR="0" lvl="2"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151 Properties were eligible to vote: 116 Properties</a:t>
            </a:r>
          </a:p>
          <a:p>
            <a:pPr marL="914400" marR="0" lvl="2"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	 submitted timely votes</a:t>
            </a:r>
          </a:p>
          <a:p>
            <a:pPr marL="914400" marR="0" lvl="2"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101 Properties voted “In Favor” of the Amendment</a:t>
            </a:r>
          </a:p>
          <a:p>
            <a:pPr marL="914400" marR="0" lvl="2"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15 Properties voted “Against” the Amendment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chemeClr val="bg1"/>
                </a:solidFill>
              </a:rPr>
              <a:t>Thank you to everyone who participated</a:t>
            </a:r>
          </a:p>
          <a:p>
            <a:pPr marL="1257300" lvl="2" indent="-342900">
              <a:buClrTx/>
              <a:buFont typeface="Arial" panose="020B0604020202020204" pitchFamily="34" charset="0"/>
              <a:buChar char="•"/>
            </a:pPr>
            <a:r>
              <a:rPr kumimoji="0" lang="en-US" altLang="en-US" sz="2400" b="0" i="0" u="none" strike="noStrike" cap="none" normalizeH="0" baseline="0" dirty="0">
                <a:ln>
                  <a:noFill/>
                </a:ln>
                <a:solidFill>
                  <a:schemeClr val="bg1"/>
                </a:solidFill>
                <a:effectLst/>
                <a:latin typeface="Arial" panose="020B0604020202020204" pitchFamily="34" charset="0"/>
              </a:rPr>
              <a:t>Subsequent request to be excused from following the covenants has been denied by the board</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chemeClr val="bg1"/>
                </a:solidFill>
              </a:rPr>
              <a:t>	</a:t>
            </a:r>
            <a:endParaRPr kumimoji="0" lang="en-US" altLang="en-US" sz="2400" b="0" i="0" u="none" strike="noStrike" cap="none" normalizeH="0" baseline="0" dirty="0">
              <a:ln>
                <a:noFill/>
              </a:ln>
              <a:solidFill>
                <a:schemeClr val="bg1"/>
              </a:solidFill>
              <a:effectLst/>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6FED380-323F-C9C4-A6DB-1283E337E1CE}"/>
              </a:ext>
            </a:extLst>
          </p:cNvPr>
          <p:cNvSpPr>
            <a:spLocks noGrp="1"/>
          </p:cNvSpPr>
          <p:nvPr>
            <p:ph type="sldNum" idx="12"/>
          </p:nvPr>
        </p:nvSpPr>
        <p:spPr>
          <a:xfrm>
            <a:off x="8203474" y="6217622"/>
            <a:ext cx="617797" cy="524700"/>
          </a:xfrm>
        </p:spPr>
        <p:txBody>
          <a:bodyPr/>
          <a:lstStyle/>
          <a:p>
            <a:fld id="{00000000-1234-1234-1234-123412341234}" type="slidenum">
              <a:rPr lang="en-US" smtClean="0">
                <a:solidFill>
                  <a:schemeClr val="bg1"/>
                </a:solidFill>
              </a:rPr>
              <a:pPr/>
              <a:t>9</a:t>
            </a:fld>
            <a:endParaRPr lang="en-US" dirty="0">
              <a:solidFill>
                <a:schemeClr val="bg1"/>
              </a:solidFill>
            </a:endParaRPr>
          </a:p>
        </p:txBody>
      </p:sp>
      <p:sp>
        <p:nvSpPr>
          <p:cNvPr id="3" name="TextBox 2">
            <a:extLst>
              <a:ext uri="{FF2B5EF4-FFF2-40B4-BE49-F238E27FC236}">
                <a16:creationId xmlns:a16="http://schemas.microsoft.com/office/drawing/2014/main" id="{72754FDC-4B93-5F5D-12E7-A7C3A6F03E83}"/>
              </a:ext>
            </a:extLst>
          </p:cNvPr>
          <p:cNvSpPr txBox="1"/>
          <p:nvPr/>
        </p:nvSpPr>
        <p:spPr>
          <a:xfrm>
            <a:off x="403412" y="757647"/>
            <a:ext cx="8417859" cy="707886"/>
          </a:xfrm>
          <a:prstGeom prst="rect">
            <a:avLst/>
          </a:prstGeom>
          <a:noFill/>
        </p:spPr>
        <p:txBody>
          <a:bodyPr wrap="square" rtlCol="0">
            <a:spAutoFit/>
          </a:bodyPr>
          <a:lstStyle/>
          <a:p>
            <a:pPr algn="ctr"/>
            <a:r>
              <a:rPr lang="en-US" sz="2000" dirty="0">
                <a:solidFill>
                  <a:schemeClr val="bg1"/>
                </a:solidFill>
              </a:rPr>
              <a:t>GUEST SPEAKER</a:t>
            </a:r>
          </a:p>
          <a:p>
            <a:pPr algn="ctr"/>
            <a:r>
              <a:rPr lang="en-US" sz="2000" dirty="0">
                <a:solidFill>
                  <a:schemeClr val="bg1"/>
                </a:solidFill>
              </a:rPr>
              <a:t>COMMISSIONER JODY </a:t>
            </a:r>
            <a:r>
              <a:rPr lang="en-US" sz="2000" dirty="0" err="1">
                <a:solidFill>
                  <a:schemeClr val="bg1"/>
                </a:solidFill>
              </a:rPr>
              <a:t>SHADDUCK</a:t>
            </a:r>
            <a:r>
              <a:rPr lang="en-US" sz="2000" dirty="0">
                <a:solidFill>
                  <a:schemeClr val="bg1"/>
                </a:solidFill>
              </a:rPr>
              <a:t>-MCNALLY</a:t>
            </a:r>
          </a:p>
        </p:txBody>
      </p:sp>
    </p:spTree>
    <p:extLst>
      <p:ext uri="{BB962C8B-B14F-4D97-AF65-F5344CB8AC3E}">
        <p14:creationId xmlns:p14="http://schemas.microsoft.com/office/powerpoint/2010/main" val="196910021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33409</TotalTime>
  <Words>2611</Words>
  <Application>Microsoft Office PowerPoint</Application>
  <PresentationFormat>On-screen Show (4:3)</PresentationFormat>
  <Paragraphs>635</Paragraphs>
  <Slides>26</Slides>
  <Notes>18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Calibri</vt:lpstr>
      <vt:lpstr>-webkit-system-font</vt:lpstr>
      <vt:lpstr>Simple Light</vt:lpstr>
      <vt:lpstr>Office Theme</vt:lpstr>
      <vt:lpstr>Meadowdale Hills  Property Owners Association   2023 Annual Meeting In-Person and by Zoom The meeting will begin at 4:00 MST</vt:lpstr>
      <vt:lpstr>MHPOA Annual Meeting Agenda</vt:lpstr>
      <vt:lpstr> 2022 MHPOA Annual Meeting Minutes Approval</vt:lpstr>
      <vt:lpstr>Election: 2022-2023 Board of Directors</vt:lpstr>
      <vt:lpstr> Community Wildfire Protection</vt:lpstr>
      <vt:lpstr>Community Wildfire Protection</vt:lpstr>
      <vt:lpstr>Some Lessons Learned</vt:lpstr>
      <vt:lpstr>Short Term Rental (STR) Covenant Amendment Update/Outcome</vt:lpstr>
      <vt:lpstr>PowerPoint Presentation</vt:lpstr>
      <vt:lpstr>PowerPoint Presentation</vt:lpstr>
      <vt:lpstr>PowerPoint Presentation</vt:lpstr>
      <vt:lpstr> 2022 MHPOA Yearend Financials 2023 1st Quarter Financials   Posted on the website at www.mhpoa.com</vt:lpstr>
      <vt:lpstr>PowerPoint Presentation</vt:lpstr>
      <vt:lpstr>PowerPoint Presentation</vt:lpstr>
      <vt:lpstr>PowerPoint Presentation</vt:lpstr>
      <vt:lpstr>PowerPoint Presentation</vt:lpstr>
      <vt:lpstr>PowerPoint Presentation</vt:lpstr>
      <vt:lpstr>2024 MHPOA Budget Approval later in the year </vt:lpstr>
      <vt:lpstr>Architecture Control Committee</vt:lpstr>
      <vt:lpstr>Architecture Control Committee</vt:lpstr>
      <vt:lpstr>Architecture Control Committee</vt:lpstr>
      <vt:lpstr>General Improvement District</vt:lpstr>
      <vt:lpstr>Brief Mentions  Check the Website for Information at www.mhpoa.com  Update your Contact Information - Especially your email address - at mhpoasecy@gmail.com  Pursuant to our By Laws, where allowed, we will be communicating exclusively through email.  Look for your email from the Board in email spam, junk folders.  Set your settings to accept email from mhpoasecy@gmail.com If you have a special situation, contact our Secretary at 100 Meadowview Dr., Estes Park, CO 80517, or mhpoasecy@gmail.com </vt:lpstr>
      <vt:lpstr>Brief Mentions Larimer County Noxious Weed Management Code</vt:lpstr>
      <vt:lpstr>PowerPoint Presentation</vt:lpstr>
      <vt:lpstr>Covenant Revision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Meadowdale Hills  Property Owners Association   2023 Annual Meeting In-Person and by Zoom The meeting will begin at 4:00 MST</dc:title>
  <dc:creator>David</dc:creator>
  <cp:lastModifiedBy>BRIGITTE DELISA</cp:lastModifiedBy>
  <cp:revision>35</cp:revision>
  <cp:lastPrinted>2023-05-09T17:12:30Z</cp:lastPrinted>
  <dcterms:created xsi:type="dcterms:W3CDTF">2016-06-30T05:26:04Z</dcterms:created>
  <dcterms:modified xsi:type="dcterms:W3CDTF">2023-06-30T14:19:18Z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0x010100677136831A38FF49906729D489FCA06D</vt:lpwstr>
  </property>
</Properties>
</file>